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1094" r:id="rId3"/>
    <p:sldId id="401" r:id="rId4"/>
    <p:sldId id="1093" r:id="rId5"/>
    <p:sldId id="1159" r:id="rId6"/>
    <p:sldId id="1160" r:id="rId7"/>
    <p:sldId id="1317" r:id="rId8"/>
    <p:sldId id="1161" r:id="rId9"/>
    <p:sldId id="1162" r:id="rId10"/>
    <p:sldId id="1163" r:id="rId11"/>
    <p:sldId id="1164" r:id="rId12"/>
    <p:sldId id="1165" r:id="rId13"/>
    <p:sldId id="1155" r:id="rId14"/>
    <p:sldId id="1029" r:id="rId15"/>
    <p:sldId id="1099" r:id="rId16"/>
    <p:sldId id="661" r:id="rId17"/>
    <p:sldId id="663" r:id="rId18"/>
    <p:sldId id="664" r:id="rId19"/>
    <p:sldId id="665" r:id="rId20"/>
    <p:sldId id="666" r:id="rId21"/>
    <p:sldId id="667" r:id="rId22"/>
    <p:sldId id="668" r:id="rId23"/>
    <p:sldId id="673" r:id="rId24"/>
    <p:sldId id="674" r:id="rId25"/>
    <p:sldId id="675" r:id="rId26"/>
    <p:sldId id="676" r:id="rId27"/>
    <p:sldId id="677" r:id="rId28"/>
    <p:sldId id="678" r:id="rId29"/>
    <p:sldId id="679" r:id="rId30"/>
    <p:sldId id="680" r:id="rId31"/>
    <p:sldId id="681" r:id="rId32"/>
    <p:sldId id="682" r:id="rId33"/>
    <p:sldId id="683" r:id="rId34"/>
    <p:sldId id="684" r:id="rId35"/>
    <p:sldId id="685" r:id="rId36"/>
    <p:sldId id="1095" r:id="rId37"/>
    <p:sldId id="670" r:id="rId38"/>
    <p:sldId id="1166" r:id="rId39"/>
    <p:sldId id="671" r:id="rId40"/>
    <p:sldId id="1079" r:id="rId41"/>
    <p:sldId id="1092" r:id="rId42"/>
    <p:sldId id="1084" r:id="rId43"/>
    <p:sldId id="1086" r:id="rId44"/>
    <p:sldId id="1085" r:id="rId45"/>
    <p:sldId id="1087" r:id="rId46"/>
    <p:sldId id="686" r:id="rId47"/>
    <p:sldId id="687" r:id="rId48"/>
    <p:sldId id="688" r:id="rId49"/>
    <p:sldId id="689" r:id="rId50"/>
    <p:sldId id="1088" r:id="rId51"/>
    <p:sldId id="1089" r:id="rId52"/>
    <p:sldId id="1090" r:id="rId53"/>
    <p:sldId id="1091" r:id="rId54"/>
    <p:sldId id="690" r:id="rId55"/>
    <p:sldId id="691" r:id="rId56"/>
    <p:sldId id="692" r:id="rId57"/>
    <p:sldId id="693" r:id="rId58"/>
    <p:sldId id="273" r:id="rId59"/>
    <p:sldId id="1098" r:id="rId60"/>
    <p:sldId id="1083" r:id="rId61"/>
    <p:sldId id="651" r:id="rId62"/>
    <p:sldId id="567" r:id="rId63"/>
    <p:sldId id="568" r:id="rId64"/>
    <p:sldId id="566" r:id="rId65"/>
    <p:sldId id="441" r:id="rId66"/>
    <p:sldId id="403" r:id="rId67"/>
    <p:sldId id="1096" r:id="rId68"/>
    <p:sldId id="1097" r:id="rId69"/>
    <p:sldId id="438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39" r:id="rId90"/>
    <p:sldId id="423" r:id="rId91"/>
    <p:sldId id="424" r:id="rId92"/>
    <p:sldId id="1080" r:id="rId93"/>
    <p:sldId id="703" r:id="rId94"/>
    <p:sldId id="292" r:id="rId95"/>
    <p:sldId id="296" r:id="rId96"/>
    <p:sldId id="293" r:id="rId97"/>
    <p:sldId id="297" r:id="rId98"/>
    <p:sldId id="298" r:id="rId99"/>
    <p:sldId id="299" r:id="rId100"/>
    <p:sldId id="301" r:id="rId101"/>
    <p:sldId id="302" r:id="rId102"/>
    <p:sldId id="304" r:id="rId103"/>
    <p:sldId id="305" r:id="rId104"/>
    <p:sldId id="306" r:id="rId105"/>
    <p:sldId id="307" r:id="rId106"/>
    <p:sldId id="308" r:id="rId107"/>
    <p:sldId id="309" r:id="rId108"/>
    <p:sldId id="270" r:id="rId109"/>
    <p:sldId id="434" r:id="rId110"/>
    <p:sldId id="1069" r:id="rId111"/>
    <p:sldId id="968" r:id="rId112"/>
    <p:sldId id="402" r:id="rId1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1094"/>
            <p14:sldId id="401"/>
            <p14:sldId id="1093"/>
            <p14:sldId id="1159"/>
            <p14:sldId id="1160"/>
            <p14:sldId id="1317"/>
            <p14:sldId id="1161"/>
            <p14:sldId id="1162"/>
            <p14:sldId id="1163"/>
            <p14:sldId id="1164"/>
            <p14:sldId id="1165"/>
            <p14:sldId id="1155"/>
            <p14:sldId id="1029"/>
            <p14:sldId id="1099"/>
            <p14:sldId id="661"/>
            <p14:sldId id="663"/>
            <p14:sldId id="664"/>
            <p14:sldId id="665"/>
            <p14:sldId id="666"/>
            <p14:sldId id="667"/>
            <p14:sldId id="668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1095"/>
            <p14:sldId id="670"/>
            <p14:sldId id="1166"/>
            <p14:sldId id="671"/>
            <p14:sldId id="1079"/>
            <p14:sldId id="1092"/>
            <p14:sldId id="1084"/>
            <p14:sldId id="1086"/>
            <p14:sldId id="1085"/>
            <p14:sldId id="1087"/>
            <p14:sldId id="686"/>
            <p14:sldId id="687"/>
            <p14:sldId id="688"/>
            <p14:sldId id="689"/>
            <p14:sldId id="1088"/>
            <p14:sldId id="1089"/>
            <p14:sldId id="1090"/>
            <p14:sldId id="1091"/>
            <p14:sldId id="690"/>
            <p14:sldId id="691"/>
            <p14:sldId id="692"/>
            <p14:sldId id="693"/>
            <p14:sldId id="273"/>
            <p14:sldId id="1098"/>
            <p14:sldId id="1083"/>
            <p14:sldId id="651"/>
            <p14:sldId id="567"/>
            <p14:sldId id="568"/>
            <p14:sldId id="566"/>
            <p14:sldId id="441"/>
            <p14:sldId id="403"/>
            <p14:sldId id="1096"/>
            <p14:sldId id="1097"/>
            <p14:sldId id="438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39"/>
            <p14:sldId id="423"/>
            <p14:sldId id="424"/>
            <p14:sldId id="1080"/>
            <p14:sldId id="703"/>
            <p14:sldId id="292"/>
            <p14:sldId id="296"/>
            <p14:sldId id="293"/>
            <p14:sldId id="297"/>
            <p14:sldId id="298"/>
            <p14:sldId id="299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270"/>
            <p14:sldId id="434"/>
            <p14:sldId id="1069"/>
            <p14:sldId id="968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FA906-F67A-42E7-9953-40F652C8551D}" v="2" dt="2022-12-09T20:49:55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6" autoAdjust="0"/>
  </p:normalViewPr>
  <p:slideViewPr>
    <p:cSldViewPr>
      <p:cViewPr varScale="1">
        <p:scale>
          <a:sx n="97" d="100"/>
          <a:sy n="97" d="100"/>
        </p:scale>
        <p:origin x="19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елянин Никита" userId="42d57e403e6e8a5d" providerId="Windows Live" clId="Web-{DE7FA906-F67A-42E7-9953-40F652C8551D}"/>
    <pc:docChg chg="modSld">
      <pc:chgData name="Белянин Никита" userId="42d57e403e6e8a5d" providerId="Windows Live" clId="Web-{DE7FA906-F67A-42E7-9953-40F652C8551D}" dt="2022-12-09T20:49:55.641" v="1" actId="1076"/>
      <pc:docMkLst>
        <pc:docMk/>
      </pc:docMkLst>
      <pc:sldChg chg="modSp">
        <pc:chgData name="Белянин Никита" userId="42d57e403e6e8a5d" providerId="Windows Live" clId="Web-{DE7FA906-F67A-42E7-9953-40F652C8551D}" dt="2022-12-09T20:49:55.641" v="1" actId="1076"/>
        <pc:sldMkLst>
          <pc:docMk/>
          <pc:sldMk cId="2948698182" sldId="411"/>
        </pc:sldMkLst>
        <pc:spChg chg="mod">
          <ac:chgData name="Белянин Никита" userId="42d57e403e6e8a5d" providerId="Windows Live" clId="Web-{DE7FA906-F67A-42E7-9953-40F652C8551D}" dt="2022-12-09T20:49:55.641" v="1" actId="1076"/>
          <ac:spMkLst>
            <pc:docMk/>
            <pc:sldMk cId="2948698182" sldId="411"/>
            <ac:spMk id="5" creationId="{00000000-0000-0000-0000-000000000000}"/>
          </ac:spMkLst>
        </pc:spChg>
      </pc:sldChg>
      <pc:sldChg chg="modSp">
        <pc:chgData name="Белянин Никита" userId="42d57e403e6e8a5d" providerId="Windows Live" clId="Web-{DE7FA906-F67A-42E7-9953-40F652C8551D}" dt="2022-12-09T19:35:46.840" v="0" actId="1076"/>
        <pc:sldMkLst>
          <pc:docMk/>
          <pc:sldMk cId="2501362512" sldId="1097"/>
        </pc:sldMkLst>
        <pc:picChg chg="mod">
          <ac:chgData name="Белянин Никита" userId="42d57e403e6e8a5d" providerId="Windows Live" clId="Web-{DE7FA906-F67A-42E7-9953-40F652C8551D}" dt="2022-12-09T19:35:46.840" v="0" actId="1076"/>
          <ac:picMkLst>
            <pc:docMk/>
            <pc:sldMk cId="2501362512" sldId="1097"/>
            <ac:picMk id="6" creationId="{0CDC55F5-D501-4AC6-9B55-5126243C70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7B75-BB9F-426A-B4B7-AC409DFD3BDC}" type="datetimeFigureOut">
              <a:rPr lang="ru-RU" smtClean="0"/>
              <a:t>09.12.2022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0BCE-F8BD-4F73-A364-1765E1753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8A010176-5495-4DFE-A5BB-F809211D00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FECEC4-DB51-43AD-AE32-80486847CE66}" type="slidenum">
              <a:rPr lang="ru-RU" altLang="ru-RU"/>
              <a:pPr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34CCCB5-8227-4987-A842-7E62DC1A17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BB2320D7-7CFB-4F2D-A605-35A9E0ADA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5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76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47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76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9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95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8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18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28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8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63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1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43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70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62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847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93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82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1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113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88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89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89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07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8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47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98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40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49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08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8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59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52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08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69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0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47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21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07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5E2D0-4EB5-4F3F-BF30-36C39FB6CE72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26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1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7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8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8E09CE9-AB06-41B2-A1C4-E049596EF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58D9FF-62B6-4A07-953E-56103C07D467}" type="slidenum">
              <a:rPr lang="ru-RU" altLang="ru-RU"/>
              <a:pPr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C6D0F11-DA86-4160-BB8A-D7F76E228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F491C8C-51EB-4433-B1A4-31B78980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09.12.2022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0%D0%B0%D0%BA%D1%82%D0%B0%D0%BB" TargetMode="External"/><Relationship Id="rId2" Type="http://schemas.openxmlformats.org/officeDocument/2006/relationships/hyperlink" Target="http://radiofront.narod.ru/htm/prog/htm/winda/api/pain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A4%D0%B0%D0%BA%D1%82%D0%BE%D1%80%D0%B8%D0%B0%D0%BB" TargetMode="External"/><Relationship Id="rId3" Type="http://schemas.openxmlformats.org/officeDocument/2006/relationships/hyperlink" Target="https://ru.wikipedia.org/wiki/%D0%9A%D0%BE%D0%BC%D0%B1%D0%B8%D0%BD%D0%B0%D1%82%D0%BE%D1%80%D0%B8%D0%BA%D0%B0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ru.wikipedia.org/wiki/%D0%9D%D0%B0%D1%82%D1%83%D1%80%D0%B0%D0%BB%D1%8C%D0%BD%D0%BE%D0%B5_%D1%87%D0%B8%D1%81%D0%BB%D0%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4%D1%83%D0%BD%D0%BA%D1%86%D0%B8%D0%BE%D0%BD%D0%B0%D0%BB%D1%8C%D0%BD%D1%8B%D0%B9_%D0%B0%D0%BD%D0%B0%D0%BB%D0%B8%D0%B7" TargetMode="External"/><Relationship Id="rId5" Type="http://schemas.openxmlformats.org/officeDocument/2006/relationships/hyperlink" Target="https://ru.wikipedia.org/wiki/%D0%A2%D0%B5%D0%BE%D1%80%D0%B8%D1%8F_%D1%87%D0%B8%D1%81%D0%B5%D0%BB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ru.wikipedia.org/wiki/%D0%9C%D0%B0%D1%82%D0%B5%D0%BC%D0%B0%D1%82%D0%B8%D1%87%D0%B5%D1%81%D0%BA%D0%B8%D0%B9_%D0%B0%D0%BD%D0%B0%D0%BB%D0%B8%D0%B7" TargetMode="External"/><Relationship Id="rId9" Type="http://schemas.openxmlformats.org/officeDocument/2006/relationships/hyperlink" Target="https://ru.wikipedia.org/wiki/%D0%9F%D0%B5%D1%80%D0%B5%D1%81%D1%82%D0%B0%D0%BD%D0%BE%D0%B2%D0%BA%D0%B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D%D0%B0%D1%82%D1%83%D1%80%D0%B0%D0%BB%D1%8C%D0%BD%D0%BE%D0%B5_%D1%87%D0%B8%D1%81%D0%BB%D0%B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xford.ru/wiki/informatika/stek-vyzovo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livid.pp.ru/students/sp/lectures/f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7056784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13</a:t>
            </a:r>
          </a:p>
          <a:p>
            <a:pPr algn="l"/>
            <a:r>
              <a:rPr lang="ru-RU" sz="2400" b="1" dirty="0"/>
              <a:t>Рекурсия</a:t>
            </a:r>
            <a:endParaRPr lang="en-US" sz="2400" b="1" dirty="0"/>
          </a:p>
          <a:p>
            <a:pPr algn="l"/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24. Знакомство с рекурсией</a:t>
            </a:r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ru-RU" sz="2400" b="1" dirty="0">
                <a:solidFill>
                  <a:srgbClr val="0070C0"/>
                </a:solidFill>
              </a:rPr>
              <a:t>5. Фракталы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A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F776D-D991-3DBC-3865-BBFAC253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80728"/>
            <a:ext cx="5776779" cy="57289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6E9E2-E4F4-8F16-396B-F09E1215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48" y="2492896"/>
            <a:ext cx="4851352" cy="27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6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2 - нарисуйте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1608578" cy="216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30221"/>
            <a:ext cx="1728192" cy="217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30221"/>
            <a:ext cx="1947937" cy="218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41" y="1052735"/>
            <a:ext cx="2054739" cy="214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797152"/>
            <a:ext cx="1841878" cy="172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90" y="4797738"/>
            <a:ext cx="1538212" cy="16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908" y="4813055"/>
            <a:ext cx="1550119" cy="17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810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Image3</a:t>
            </a:r>
            <a:endParaRPr lang="ru-RU" sz="32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204864"/>
            <a:ext cx="1943225" cy="237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64" y="5229199"/>
            <a:ext cx="4388983" cy="149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836712"/>
            <a:ext cx="412031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97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Image3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48880"/>
            <a:ext cx="2414817" cy="237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" y="1412776"/>
            <a:ext cx="5178407" cy="133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" y="3646647"/>
            <a:ext cx="54292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90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</a:t>
            </a:r>
            <a:r>
              <a:rPr lang="en-US" sz="3200" b="1" dirty="0"/>
              <a:t>3</a:t>
            </a:r>
            <a:r>
              <a:rPr lang="ru-RU" sz="3200" b="1" dirty="0"/>
              <a:t> - нарисуйте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0" y="1340768"/>
            <a:ext cx="1854833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8"/>
            <a:ext cx="1819707" cy="206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40768"/>
            <a:ext cx="1837196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22323"/>
            <a:ext cx="1877625" cy="208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27584" y="450912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 еще 4 варианта рекурсивных картинок с ромбиком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949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Image4</a:t>
            </a:r>
            <a:endParaRPr lang="ru-RU" sz="32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8840"/>
            <a:ext cx="2280834" cy="252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657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8" y="3933056"/>
            <a:ext cx="40671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9160"/>
            <a:ext cx="53435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468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</a:t>
            </a:r>
            <a:r>
              <a:rPr lang="ru-RU" sz="3200" b="1" dirty="0"/>
              <a:t>4</a:t>
            </a:r>
            <a:r>
              <a:rPr lang="en-US" sz="3200" b="1" dirty="0"/>
              <a:t>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132856"/>
            <a:ext cx="2146479" cy="240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064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4 - нарисуйте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27584" y="450912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 еще 4 варианта рекурсивных картинок со звездой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1898926" cy="20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799188"/>
            <a:ext cx="1852439" cy="203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99188"/>
            <a:ext cx="1990081" cy="203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7856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Варианты фракталов</a:t>
            </a:r>
          </a:p>
        </p:txBody>
      </p:sp>
      <p:pic>
        <p:nvPicPr>
          <p:cNvPr id="16387" name="Picture 3" descr="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9" y="315475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26" y="67104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3" y="4405042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75419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1" descr="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16565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12" descr="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7" y="5655298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13" descr="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69" y="1913786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Picture 14" descr="2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4" y="3154750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15" descr="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33" y="5624100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0" name="Picture 16" descr="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91" y="4397621"/>
            <a:ext cx="3671575" cy="12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134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ru-RU" sz="2300" dirty="0"/>
              <a:t>Выбрать 3 фигуры из вариантов и реализовать их дома.</a:t>
            </a:r>
          </a:p>
          <a:p>
            <a:pPr marL="457200" indent="-457200">
              <a:buAutoNum type="arabicParenR"/>
            </a:pPr>
            <a:r>
              <a:rPr lang="ru-RU" sz="2300" dirty="0"/>
              <a:t>Доделать все задачи с классной работы.</a:t>
            </a:r>
            <a:endParaRPr lang="en-US" sz="2300" dirty="0"/>
          </a:p>
          <a:p>
            <a:pPr marL="457200" indent="-457200">
              <a:buAutoNum type="arabicParenR"/>
            </a:pPr>
            <a:r>
              <a:rPr lang="ru-RU" sz="2300" dirty="0"/>
              <a:t>Придумать 2+ свои собственные фигуры и реализовать на них красивые рекурсивные картинки.</a:t>
            </a:r>
          </a:p>
        </p:txBody>
      </p:sp>
    </p:spTree>
    <p:extLst>
      <p:ext uri="{BB962C8B-B14F-4D97-AF65-F5344CB8AC3E}">
        <p14:creationId xmlns:p14="http://schemas.microsoft.com/office/powerpoint/2010/main" val="13407472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КАК рисовать в Win32 API? -</a:t>
            </a:r>
            <a:r>
              <a:rPr lang="en-US" dirty="0">
                <a:hlinkClick r:id="rId2"/>
              </a:rPr>
              <a:t>http://radiofront.narod.ru/htm/prog/htm/winda/api/paint.html</a:t>
            </a:r>
            <a:r>
              <a:rPr lang="ru-RU" dirty="0"/>
              <a:t> </a:t>
            </a:r>
            <a:endParaRPr lang="en-US" dirty="0"/>
          </a:p>
          <a:p>
            <a:r>
              <a:rPr lang="ru-RU" b="1" dirty="0"/>
              <a:t>Документация по </a:t>
            </a:r>
            <a:r>
              <a:rPr lang="en-US" b="1" dirty="0"/>
              <a:t>Win API </a:t>
            </a:r>
            <a:r>
              <a:rPr lang="en-US" dirty="0"/>
              <a:t>– MSDN</a:t>
            </a:r>
            <a:r>
              <a:rPr lang="ru-RU" dirty="0"/>
              <a:t> (Лучше искать через </a:t>
            </a:r>
            <a:r>
              <a:rPr lang="en-US" dirty="0"/>
              <a:t>Google</a:t>
            </a:r>
            <a:r>
              <a:rPr lang="ru-RU" dirty="0"/>
              <a:t>)</a:t>
            </a:r>
          </a:p>
          <a:p>
            <a:r>
              <a:rPr lang="ru-RU" b="1" dirty="0"/>
              <a:t>Фракталы -</a:t>
            </a:r>
            <a:r>
              <a:rPr lang="en-US" dirty="0">
                <a:hlinkClick r:id="rId3"/>
              </a:rPr>
              <a:t>https://ru.wikipedia.org/wiki/%D0%A4%D1%80%D0%B0%D0%BA%D1%82%D0%B0%D0%BB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9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B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5B7781-3D7E-62C4-E9D9-7A51B70E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4400"/>
            <a:ext cx="5718757" cy="57914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ECB21B-EC4E-E80E-24E1-40BADE2C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492896"/>
            <a:ext cx="4716016" cy="27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1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ЛР25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Создали несколько десятков фракталов.</a:t>
            </a:r>
          </a:p>
        </p:txBody>
      </p:sp>
    </p:spTree>
    <p:extLst>
      <p:ext uri="{BB962C8B-B14F-4D97-AF65-F5344CB8AC3E}">
        <p14:creationId xmlns:p14="http://schemas.microsoft.com/office/powerpoint/2010/main" val="22455250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021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 13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Узнали, что такое стек.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такое рекурсия.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как работает рекурсия и причем здесь стек.</a:t>
            </a:r>
          </a:p>
          <a:p>
            <a:pPr marL="457200" indent="-457200">
              <a:buAutoNum type="arabicPeriod"/>
            </a:pPr>
            <a:r>
              <a:rPr lang="ru-RU" sz="2300" dirty="0"/>
              <a:t>Познакомились с отладкой рекурсивного кода.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что такое фракталы.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C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257FA4-4FF1-DF4F-99AA-0C613E54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48089"/>
            <a:ext cx="5813383" cy="580526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AF6C96-5505-2929-B846-FC3B4DC48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210" y="2564904"/>
            <a:ext cx="4343858" cy="28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33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"C(%d)"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"Hello! It is main()!\n"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A(x);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102F5C-6FCB-686B-2F52-A28DAF93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69" y="1001507"/>
            <a:ext cx="4707967" cy="1451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D67975-9B0D-2285-4241-12887BAD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76" y="2653404"/>
            <a:ext cx="4766251" cy="1334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FCB9EC-F360-02C6-6C77-DC06D7A0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546" y="4097221"/>
            <a:ext cx="4892750" cy="11015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6FFBEC-2967-9937-67E8-49568AD7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576" y="5825758"/>
            <a:ext cx="4892750" cy="9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8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Рекурсия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3264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34712"/>
          </a:xfrm>
        </p:spPr>
        <p:txBody>
          <a:bodyPr>
            <a:noAutofit/>
          </a:bodyPr>
          <a:lstStyle/>
          <a:p>
            <a:r>
              <a:rPr lang="en-US" sz="2800" b="1" dirty="0"/>
              <a:t>“</a:t>
            </a:r>
            <a:r>
              <a:rPr lang="ru-RU" sz="2800" b="1" dirty="0"/>
              <a:t>Факториал</a:t>
            </a:r>
            <a:r>
              <a:rPr lang="en-US" sz="2800" b="1" dirty="0"/>
              <a:t>”</a:t>
            </a:r>
            <a:r>
              <a:rPr lang="ru-RU" sz="2800" b="1" dirty="0"/>
              <a:t> – что это такое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6954" y="3033028"/>
            <a:ext cx="67354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Факториал </a:t>
            </a:r>
            <a:r>
              <a:rPr lang="ru-RU" sz="1600" dirty="0">
                <a:hlinkClick r:id="rId2" tooltip="Натуральное число"/>
              </a:rPr>
              <a:t>натурального числа</a:t>
            </a:r>
            <a:r>
              <a:rPr lang="ru-RU" sz="1600" dirty="0"/>
              <a:t> </a:t>
            </a:r>
            <a:r>
              <a:rPr lang="ru-RU" sz="1600" i="1" dirty="0"/>
              <a:t>n</a:t>
            </a:r>
            <a:r>
              <a:rPr lang="ru-RU" sz="1600" dirty="0"/>
              <a:t> определяется как произведение всех </a:t>
            </a:r>
            <a:r>
              <a:rPr lang="ru-RU" sz="1600" dirty="0">
                <a:hlinkClick r:id="rId2" tooltip="Натуральное число"/>
              </a:rPr>
              <a:t>натуральных</a:t>
            </a:r>
            <a:r>
              <a:rPr lang="ru-RU" sz="1600" dirty="0"/>
              <a:t> чисел от 1 до </a:t>
            </a:r>
            <a:r>
              <a:rPr lang="ru-RU" sz="1600" i="1" dirty="0"/>
              <a:t>n</a:t>
            </a:r>
            <a:r>
              <a:rPr lang="ru-RU" sz="1600" dirty="0"/>
              <a:t> включительно:  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/>
              <a:t>Факториал активно используется в различных разделах математики: </a:t>
            </a:r>
            <a:r>
              <a:rPr lang="ru-RU" sz="1600" dirty="0">
                <a:hlinkClick r:id="rId3" tooltip="Комбинаторика"/>
              </a:rPr>
              <a:t>комбинаторике</a:t>
            </a:r>
            <a:r>
              <a:rPr lang="ru-RU" sz="1600" dirty="0"/>
              <a:t>, </a:t>
            </a:r>
            <a:r>
              <a:rPr lang="ru-RU" sz="1600" dirty="0">
                <a:hlinkClick r:id="rId4" tooltip="Математический анализ"/>
              </a:rPr>
              <a:t>математическом анализе</a:t>
            </a:r>
            <a:r>
              <a:rPr lang="ru-RU" sz="1600" dirty="0"/>
              <a:t>, </a:t>
            </a:r>
            <a:r>
              <a:rPr lang="ru-RU" sz="1600" dirty="0">
                <a:hlinkClick r:id="rId5" tooltip="Теория чисел"/>
              </a:rPr>
              <a:t>теории чисел</a:t>
            </a:r>
            <a:r>
              <a:rPr lang="ru-RU" sz="1600" dirty="0"/>
              <a:t>, </a:t>
            </a:r>
            <a:r>
              <a:rPr lang="ru-RU" sz="1600" dirty="0">
                <a:hlinkClick r:id="rId6" tooltip="Функциональный анализ"/>
              </a:rPr>
              <a:t>функциональном анализе</a:t>
            </a:r>
            <a:r>
              <a:rPr lang="ru-RU" sz="1600" dirty="0"/>
              <a:t> и др. </a:t>
            </a:r>
          </a:p>
          <a:p>
            <a:r>
              <a:rPr lang="ru-RU" sz="1600" dirty="0"/>
              <a:t>Факториал является чрезвычайно быстро растущей функцией. 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C0234-3857-4EF4-B568-733F91C6C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3058180"/>
            <a:ext cx="1617442" cy="323488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99D1241-2F7A-421C-BF40-AB9C956E2246}"/>
              </a:ext>
            </a:extLst>
          </p:cNvPr>
          <p:cNvSpPr/>
          <p:nvPr/>
        </p:nvSpPr>
        <p:spPr>
          <a:xfrm>
            <a:off x="259904" y="903744"/>
            <a:ext cx="892899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Факториал -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hlinkClick r:id="rId8"/>
              </a:rPr>
              <a:t>https://ru.wikipedia.org/wiki/%D0%A4%D0%B0%D0%BA%D1%82%D0%BE%D1%80%D0%B8%D0%B0%D0%BB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</a:p>
          <a:p>
            <a:endParaRPr lang="ru-RU" sz="17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ru-RU" sz="1600" b="1" dirty="0"/>
              <a:t>Перестановка -</a:t>
            </a:r>
          </a:p>
          <a:p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hlinkClick r:id="rId9"/>
              </a:rPr>
              <a:t>https://ru.wikipedia.org/wiki/%D0%9F%D0%B5%D1%80%D0%B5%D1%81%D1%82%D0%B0%D0%BD%D0%BE%D0%B2%D0%BA%D0%B0</a:t>
            </a: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</a:p>
          <a:p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3786A2-9E1C-4637-A869-ADF1DD400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243" y="3761809"/>
            <a:ext cx="3085055" cy="15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3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400" dirty="0"/>
              <a:t>Факториал </a:t>
            </a:r>
            <a:r>
              <a:rPr lang="ru-RU" sz="1400" dirty="0">
                <a:hlinkClick r:id="rId3" tooltip="Натуральное число"/>
              </a:rPr>
              <a:t>натурального числа</a:t>
            </a:r>
            <a:r>
              <a:rPr lang="ru-RU" sz="1400" dirty="0"/>
              <a:t> </a:t>
            </a:r>
            <a:r>
              <a:rPr lang="ru-RU" sz="1400" i="1" dirty="0"/>
              <a:t>n</a:t>
            </a:r>
            <a:r>
              <a:rPr lang="ru-RU" sz="1400" dirty="0"/>
              <a:t> определяется как произведение всех </a:t>
            </a:r>
            <a:r>
              <a:rPr lang="ru-RU" sz="1400" dirty="0">
                <a:hlinkClick r:id="rId3" tooltip="Натуральное число"/>
              </a:rPr>
              <a:t>натуральных</a:t>
            </a:r>
            <a:r>
              <a:rPr lang="ru-RU" sz="1400" dirty="0"/>
              <a:t> чисел от 1 до </a:t>
            </a:r>
            <a:r>
              <a:rPr lang="ru-RU" sz="1400" i="1" dirty="0"/>
              <a:t>n</a:t>
            </a:r>
            <a:r>
              <a:rPr lang="ru-RU" sz="1400" dirty="0"/>
              <a:t> включительно: </a:t>
            </a:r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 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long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 = 1;</a:t>
            </a:r>
          </a:p>
          <a:p>
            <a:pPr>
              <a:buNone/>
            </a:pP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&lt;= </a:t>
            </a:r>
            <a:r>
              <a:rPr lang="nn-NO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res *=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pPr>
              <a:buNone/>
            </a:pP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"%d! = %lld"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69B11D-7DA0-427A-B0D1-308E0B62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340768"/>
            <a:ext cx="2376264" cy="6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0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9A4C0-9B11-4BAF-8AFC-89A67B0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8760"/>
            <a:ext cx="8172400" cy="50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2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рекурсивная реализация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endParaRPr lang="ru-RU" altLang="ru-RU" sz="1800" dirty="0"/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  <a:p>
            <a:pPr>
              <a:buNone/>
            </a:pPr>
            <a:endParaRPr lang="ru-RU" alt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BBC55E-3D63-4E1D-84AE-880C7975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81" y="1196752"/>
            <a:ext cx="520203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6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(1)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89BA30-4B6F-4D68-B13A-F2F48E20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6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Зачем нужны подпрограммы?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Autofit/>
          </a:bodyPr>
          <a:lstStyle/>
          <a:p>
            <a:r>
              <a:rPr lang="ru-RU" sz="2400" dirty="0"/>
              <a:t>Писать меньше кода - Повторяющийся код реализовать один раз, а вызывать многократно (</a:t>
            </a:r>
            <a:r>
              <a:rPr lang="en-US" sz="2400" dirty="0"/>
              <a:t>sin(), </a:t>
            </a:r>
            <a:r>
              <a:rPr lang="en-US" sz="2400" dirty="0" err="1"/>
              <a:t>printf</a:t>
            </a:r>
            <a:r>
              <a:rPr lang="en-US" sz="2400" dirty="0"/>
              <a:t>() …</a:t>
            </a:r>
            <a:r>
              <a:rPr lang="ru-RU" sz="2400" dirty="0"/>
              <a:t>)</a:t>
            </a:r>
          </a:p>
          <a:p>
            <a:r>
              <a:rPr lang="ru-RU" sz="2400" dirty="0"/>
              <a:t>Сделать код проще для редактирования - Разделить длинный код на части (произвольно)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Упростить код - Разбить сложный алгоритм на части</a:t>
            </a:r>
          </a:p>
          <a:p>
            <a:r>
              <a:rPr lang="ru-RU" sz="2400" dirty="0"/>
              <a:t>Повысить уровень абстракции – уйти от низкоуровневых операций на уровень предметной области 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Создавать библиотеки для повторного использования – стандартная библиотека Си состоит из функций</a:t>
            </a:r>
          </a:p>
          <a:p>
            <a:r>
              <a:rPr lang="ru-RU" sz="2400" dirty="0"/>
              <a:t>Писать большие программы (до десятков и сотен тысяч строк кода)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16981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(2)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2FA70-618A-41EB-8191-53549139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7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(3)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591BF-8951-428B-88E3-86309FD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3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</a:t>
            </a:r>
            <a:r>
              <a:rPr lang="en-US" altLang="ru-RU" sz="3200" dirty="0">
                <a:solidFill>
                  <a:schemeClr val="accent1"/>
                </a:solidFill>
              </a:rPr>
              <a:t> –</a:t>
            </a:r>
            <a:r>
              <a:rPr lang="ru-RU" altLang="ru-RU" sz="3200" dirty="0">
                <a:solidFill>
                  <a:schemeClr val="accent1"/>
                </a:solidFill>
              </a:rPr>
              <a:t> трассировка (отладка!) (4)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444E9E-0C7E-4F50-BD8E-064A3EC9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4"/>
            <a:ext cx="9144000" cy="46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25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484916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547275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3794680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389528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3130998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</a:p>
          <a:p>
            <a:pPr>
              <a:buNone/>
            </a:pPr>
            <a:r>
              <a:rPr lang="ru-RU" altLang="ru-RU" sz="1200" b="1" dirty="0"/>
              <a:t>РЕКУРСИВНЫЙ СПУСК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5087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4186070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Зачем нужны подпрограммы?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16624"/>
          </a:xfrm>
        </p:spPr>
        <p:txBody>
          <a:bodyPr>
            <a:noAutofit/>
          </a:bodyPr>
          <a:lstStyle/>
          <a:p>
            <a:r>
              <a:rPr lang="ru-RU" sz="2400" dirty="0"/>
              <a:t>Писать меньше кода - Повторяющийся код реализовать один раз, а вызывать многократно (</a:t>
            </a:r>
            <a:r>
              <a:rPr lang="en-US" sz="2400" dirty="0"/>
              <a:t>sin(), </a:t>
            </a:r>
            <a:r>
              <a:rPr lang="en-US" sz="2400" dirty="0" err="1"/>
              <a:t>printf</a:t>
            </a:r>
            <a:r>
              <a:rPr lang="en-US" sz="2400" dirty="0"/>
              <a:t>() …</a:t>
            </a:r>
            <a:r>
              <a:rPr lang="ru-RU" sz="2400" dirty="0"/>
              <a:t>)</a:t>
            </a:r>
          </a:p>
          <a:p>
            <a:r>
              <a:rPr lang="ru-RU" sz="2400" dirty="0"/>
              <a:t>Сделать код проще для редактирования - Разделить длинный код на части (произвольно)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Упростить код - Разбить сложный алгоритм на части</a:t>
            </a:r>
          </a:p>
          <a:p>
            <a:r>
              <a:rPr lang="ru-RU" sz="2400" dirty="0"/>
              <a:t>Повысить уровень абстракции – уйти от низкоуровневых операций на уровень предметной области 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Создавать библиотеки для повторного использования – стандартная библиотека Си состоит из функций</a:t>
            </a:r>
          </a:p>
          <a:p>
            <a:r>
              <a:rPr lang="ru-RU" sz="2400" dirty="0"/>
              <a:t>Писать большие программы (до десятков и сотен тысяч строк кода)</a:t>
            </a:r>
            <a:endParaRPr lang="en-US" sz="2400" dirty="0"/>
          </a:p>
          <a:p>
            <a:r>
              <a:rPr lang="ru-RU" sz="2400" b="1" dirty="0"/>
              <a:t>Без подпрограмм невозможно реализовать РЕКУРСИЮ!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661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8F64C67-B0D6-4A92-A020-2310A196F203}"/>
              </a:ext>
            </a:extLst>
          </p:cNvPr>
          <p:cNvCxnSpPr>
            <a:cxnSpLocks/>
          </p:cNvCxnSpPr>
          <p:nvPr/>
        </p:nvCxnSpPr>
        <p:spPr>
          <a:xfrm flipH="1" flipV="1">
            <a:off x="1835696" y="5661248"/>
            <a:ext cx="252028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24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5013176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569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4333291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166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3717032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30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		= 6 * 4 = 24	 return 24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CB2FAE4-D141-4B68-8769-68BCCAF433BC}"/>
              </a:ext>
            </a:extLst>
          </p:cNvPr>
          <p:cNvCxnSpPr>
            <a:cxnSpLocks/>
          </p:cNvCxnSpPr>
          <p:nvPr/>
        </p:nvCxnSpPr>
        <p:spPr>
          <a:xfrm flipH="1" flipV="1">
            <a:off x="1763688" y="3077344"/>
            <a:ext cx="25922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2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Факториал – трассировка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3758952" cy="157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fuct2(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fuct2(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- 1) * </a:t>
            </a:r>
            <a:r>
              <a:rPr lang="pt-BR" sz="1200" b="1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res;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C2B9727-CC97-4EFF-A36E-571A46D4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789312"/>
            <a:ext cx="8228012" cy="359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ru-RU" sz="1200" dirty="0"/>
              <a:t>main():	f = fuct2(4) 		= </a:t>
            </a:r>
            <a:r>
              <a:rPr lang="en-US" altLang="ru-RU" sz="1200" dirty="0">
                <a:solidFill>
                  <a:srgbClr val="00B050"/>
                </a:solidFill>
              </a:rPr>
              <a:t>24</a:t>
            </a:r>
            <a:r>
              <a:rPr lang="en-US" altLang="ru-RU" sz="1200" dirty="0"/>
              <a:t>	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4, </a:t>
            </a:r>
            <a:r>
              <a:rPr lang="pt-BR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24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ru-RU" sz="1200" dirty="0"/>
              <a:t>	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fuct2(4):	n = 4</a:t>
            </a:r>
          </a:p>
          <a:p>
            <a:pPr>
              <a:buNone/>
            </a:pPr>
            <a:r>
              <a:rPr lang="en-US" altLang="ru-RU" sz="1200" dirty="0"/>
              <a:t>	res = fuct2(3)*4		= 6 * 4 = 24	 return 24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fuct2(3):	n = 3</a:t>
            </a:r>
          </a:p>
          <a:p>
            <a:pPr>
              <a:buNone/>
            </a:pPr>
            <a:r>
              <a:rPr lang="en-US" altLang="ru-RU" sz="1200" dirty="0"/>
              <a:t>	res = fuct2(2)*3 		= 2 * 3 = 6	 return 6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fuct2(2):	n = 2</a:t>
            </a:r>
          </a:p>
          <a:p>
            <a:pPr>
              <a:buNone/>
            </a:pPr>
            <a:r>
              <a:rPr lang="en-US" altLang="ru-RU" sz="1200" dirty="0"/>
              <a:t>	res = fuct2(1)*2		 = 1 * 2 = 2	 return 2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 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fuct2(1):	n = 1</a:t>
            </a:r>
          </a:p>
          <a:p>
            <a:pPr>
              <a:buNone/>
            </a:pPr>
            <a:r>
              <a:rPr lang="en-US" altLang="ru-RU" sz="1200" dirty="0"/>
              <a:t>	res = fuct2(0)*1		= 1 * 1 = 1	return 1</a:t>
            </a:r>
          </a:p>
          <a:p>
            <a:pPr>
              <a:buNone/>
            </a:pPr>
            <a:r>
              <a:rPr lang="en-US" altLang="ru-RU" sz="1200" dirty="0"/>
              <a:t>--------------------------------------------------			----------------------------------------------------</a:t>
            </a:r>
          </a:p>
          <a:p>
            <a:pPr>
              <a:buNone/>
            </a:pPr>
            <a:r>
              <a:rPr lang="en-US" altLang="ru-RU" sz="1200" dirty="0"/>
              <a:t>fuct2(0):	n = 0</a:t>
            </a:r>
            <a:r>
              <a:rPr lang="ru-RU" altLang="ru-RU" sz="1200" dirty="0"/>
              <a:t>					</a:t>
            </a:r>
            <a:r>
              <a:rPr lang="en-US" altLang="ru-RU" sz="1200" dirty="0"/>
              <a:t>return 1</a:t>
            </a:r>
          </a:p>
          <a:p>
            <a:pPr>
              <a:buNone/>
            </a:pPr>
            <a:r>
              <a:rPr lang="ru-RU" altLang="ru-RU" sz="1200" b="1" dirty="0"/>
              <a:t>РЕКУРСИВНЫЙ СПУСК				РЕКУРСИВНЫЙ ВОЗВРАТ</a:t>
            </a:r>
            <a:endParaRPr lang="en-US" altLang="ru-RU" sz="1200" b="1" dirty="0"/>
          </a:p>
          <a:p>
            <a:pPr>
              <a:buNone/>
            </a:pPr>
            <a:endParaRPr lang="en-US" altLang="ru-RU" sz="1200" dirty="0"/>
          </a:p>
          <a:p>
            <a:pPr>
              <a:buNone/>
            </a:pPr>
            <a:endParaRPr lang="ru-RU" altLang="ru-RU" sz="1200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F3C70CA-125A-4070-9566-E5036A94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55" y="1066801"/>
            <a:ext cx="3758952" cy="128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n = 4;</a:t>
            </a:r>
          </a:p>
          <a:p>
            <a:pPr>
              <a:buNone/>
            </a:pPr>
            <a:r>
              <a:rPr lang="ru-RU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 = fuct2(n);</a:t>
            </a:r>
            <a:endParaRPr lang="ru-RU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"%d! = %ld"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n, f);</a:t>
            </a:r>
          </a:p>
          <a:p>
            <a:pPr>
              <a:buNone/>
            </a:pPr>
            <a:r>
              <a:rPr lang="ru-RU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046957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46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200" dirty="0"/>
          </a:p>
        </p:txBody>
      </p:sp>
    </p:spTree>
    <p:extLst>
      <p:ext uri="{BB962C8B-B14F-4D97-AF65-F5344CB8AC3E}">
        <p14:creationId xmlns:p14="http://schemas.microsoft.com/office/powerpoint/2010/main" val="3187111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Формы простейших рекурсивных функций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28012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на рекурсивном спуске (до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Rec1</a:t>
            </a:r>
            <a:r>
              <a:rPr lang="en-US" altLang="ru-RU" sz="2000" dirty="0"/>
              <a:t>() {  S();  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b="1" dirty="0"/>
              <a:t>Rec1</a:t>
            </a:r>
            <a:r>
              <a:rPr lang="en-US" altLang="ru-RU" sz="2000" dirty="0"/>
              <a:t>();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на рекурсивном возврате (после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Rec2</a:t>
            </a:r>
            <a:r>
              <a:rPr lang="en-US" altLang="ru-RU" sz="2000" dirty="0"/>
              <a:t>() {if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</a:t>
            </a:r>
            <a:r>
              <a:rPr lang="en-US" altLang="ru-RU" sz="2000" b="1" dirty="0"/>
              <a:t>Rec2</a:t>
            </a:r>
            <a:r>
              <a:rPr lang="en-US" altLang="ru-RU" sz="2000" dirty="0"/>
              <a:t>(); S(); }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 выполнением действий как на рекурсивном спуске так и на рекурсивном возврате (как до так и после рекурсивного вызова)</a:t>
            </a:r>
          </a:p>
          <a:p>
            <a:pPr>
              <a:spcBef>
                <a:spcPts val="0"/>
              </a:spcBef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</a:t>
            </a:r>
            <a:r>
              <a:rPr lang="ru-RU" altLang="ru-RU" sz="2000" b="1" dirty="0"/>
              <a:t>3</a:t>
            </a:r>
            <a:r>
              <a:rPr lang="en-US" altLang="ru-RU" sz="2000" dirty="0"/>
              <a:t>() { S1(); 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</a:t>
            </a:r>
            <a:r>
              <a:rPr lang="en-US" altLang="ru-RU" sz="2000" b="1" dirty="0"/>
              <a:t>Rec</a:t>
            </a:r>
            <a:r>
              <a:rPr lang="ru-RU" altLang="ru-RU" sz="2000" b="1" dirty="0"/>
              <a:t>3</a:t>
            </a:r>
            <a:r>
              <a:rPr lang="en-US" altLang="ru-RU" sz="2000" dirty="0"/>
              <a:t>(); S2(); } }</a:t>
            </a:r>
          </a:p>
          <a:p>
            <a:pPr>
              <a:spcBef>
                <a:spcPts val="0"/>
              </a:spcBef>
              <a:buNone/>
            </a:pPr>
            <a:endParaRPr lang="en-US" altLang="ru-RU" sz="2000" dirty="0"/>
          </a:p>
          <a:p>
            <a:pPr>
              <a:spcBef>
                <a:spcPts val="0"/>
              </a:spcBef>
              <a:buNone/>
            </a:pPr>
            <a:r>
              <a:rPr lang="en-US" altLang="ru-RU" sz="2000" dirty="0"/>
              <a:t>void </a:t>
            </a:r>
            <a:r>
              <a:rPr lang="en-US" altLang="ru-RU" sz="2000" b="1" dirty="0"/>
              <a:t>Rec4</a:t>
            </a:r>
            <a:r>
              <a:rPr lang="en-US" altLang="ru-RU" sz="2000" dirty="0"/>
              <a:t>() {if (</a:t>
            </a:r>
            <a:r>
              <a:rPr lang="ru-RU" altLang="ru-RU" sz="2000" dirty="0"/>
              <a:t>УСЛОВИЕ</a:t>
            </a:r>
            <a:r>
              <a:rPr lang="en-US" altLang="ru-RU" sz="2000" dirty="0"/>
              <a:t>)</a:t>
            </a:r>
            <a:r>
              <a:rPr lang="ru-RU" altLang="ru-RU" sz="2000" dirty="0"/>
              <a:t> </a:t>
            </a:r>
            <a:r>
              <a:rPr lang="en-US" altLang="ru-RU" sz="2000" dirty="0"/>
              <a:t>{ S1</a:t>
            </a:r>
            <a:r>
              <a:rPr lang="en-US" altLang="ru-RU" sz="2000"/>
              <a:t>();  </a:t>
            </a:r>
            <a:r>
              <a:rPr lang="en-US" altLang="ru-RU" sz="2000" b="1"/>
              <a:t>Rec</a:t>
            </a:r>
            <a:r>
              <a:rPr lang="en-US" altLang="ru-RU" sz="2000" b="1" dirty="0"/>
              <a:t>4</a:t>
            </a:r>
            <a:r>
              <a:rPr lang="en-US" altLang="ru-RU" sz="2000"/>
              <a:t>(); </a:t>
            </a:r>
            <a:r>
              <a:rPr lang="en-US" altLang="ru-RU" sz="2000" dirty="0"/>
              <a:t>S2(); } }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692096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FDD55D-D0B7-491F-A4ED-F24B4E9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94" y="4509121"/>
            <a:ext cx="600352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6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Стек (</a:t>
            </a:r>
            <a:r>
              <a:rPr lang="en-US" b="1" dirty="0"/>
              <a:t>Stack</a:t>
            </a:r>
            <a:r>
              <a:rPr lang="ru-RU" b="1" dirty="0"/>
              <a:t>)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75393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77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4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Знакомство с рекурсией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610596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1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Собрать и отладить (т.е. заставить работать) код рекурсивного вычисления факториала.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 выполнить трассировку его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n=5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встроенный отладчик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307540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2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простейшие рекурсивные функции со следующего слайда в качестве вдохновения и основы, сделайте собственные рекурсивные функции (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), которые выводят в консоль последовательность чисел:</a:t>
            </a:r>
          </a:p>
          <a:p>
            <a:pPr>
              <a:buNone/>
            </a:pPr>
            <a:endParaRPr lang="en-US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2.1.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11 9 7 5 3 1 </a:t>
            </a: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2.2.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 3 5 7 9 11 </a:t>
            </a: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2.3.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Вызов функции: 	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Формируемый вывод:	11 9 7 5 3 1 3 5 7 9 11 </a:t>
            </a: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7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Простейшие рекурсивные функции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361493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rec1(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rec1(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rec2(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rec2(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rec3(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 {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rec3(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4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D97F7AE-63E8-465A-BA1E-38BCBF1AE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1066800"/>
            <a:ext cx="4253037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rec1(3);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rec1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rec2(3);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rec2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rec3(3);</a:t>
            </a: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rec3 FINISH\n"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1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FDD55D-D0B7-491F-A4ED-F24B4E9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94" y="4509121"/>
            <a:ext cx="6003526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7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3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только что созданных функций</a:t>
            </a:r>
          </a:p>
          <a:p>
            <a:pPr>
              <a:buNone/>
            </a:pPr>
            <a:endParaRPr lang="en-US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3.1.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встроенный отладчик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 Выполнить трассировку по очереди для всех функций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ru-RU" altLang="ru-RU" sz="2000" b="1" dirty="0">
                <a:latin typeface="Consolas" panose="020B0609020204030204" pitchFamily="49" charset="0"/>
              </a:rPr>
              <a:t>Задача 3.2.   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для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n=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используя бумагу и ручку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карандаш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по очереди для всех функций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f1(), f2(), f3()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82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4</a:t>
            </a:r>
            <a:r>
              <a:rPr lang="ru-RU" altLang="ru-RU" sz="3200" dirty="0"/>
              <a:t>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72" y="2708920"/>
            <a:ext cx="829545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recEGE1(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&gt;= 1)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 %d"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recEGE1(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recEGE1(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recEGE1(3);</a:t>
            </a:r>
          </a:p>
          <a:p>
            <a:pPr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(Задачи, подобные этой, периодически встречаются в ЕГЭ по информатике. )</a:t>
            </a:r>
          </a:p>
        </p:txBody>
      </p:sp>
    </p:spTree>
    <p:extLst>
      <p:ext uri="{BB962C8B-B14F-4D97-AF65-F5344CB8AC3E}">
        <p14:creationId xmlns:p14="http://schemas.microsoft.com/office/powerpoint/2010/main" val="1789151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5*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(Крайне желательно) выполнить ручную трассировку – на бумаге!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521732-A078-4617-89F6-0581DA93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5" y="4077072"/>
            <a:ext cx="3515216" cy="21434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52CFF5-3454-4901-A479-294E7372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949327"/>
            <a:ext cx="8551143" cy="6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2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6*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(Крайне желательно) выполнить ручную трассировку – на бумаге!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C052F-0A4F-4339-89A7-9DE5FB63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3" y="3113620"/>
            <a:ext cx="8295456" cy="6307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610B40-5FEC-47A0-AF6C-8C2F5CCAB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98" y="4110230"/>
            <a:ext cx="301984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7**</a:t>
            </a:r>
            <a:r>
              <a:rPr lang="en-US" altLang="ru-RU" sz="3200" dirty="0"/>
              <a:t> (</a:t>
            </a:r>
            <a:r>
              <a:rPr lang="ru-RU" altLang="ru-RU" sz="3200" dirty="0"/>
              <a:t>по мотивам ЕГЭ</a:t>
            </a:r>
            <a:r>
              <a:rPr lang="en-US" altLang="ru-RU" sz="3200" dirty="0"/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126ECFD-76F5-4A8A-846E-BDB4AFC0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1"/>
            <a:ext cx="8295456" cy="128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Нужно выполнить трассировку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представленного кода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(желательно) выполнить ручную трассировку – на бумаге!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42EF04-CDDE-4CF5-B128-E921C989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5" y="2329031"/>
            <a:ext cx="8423920" cy="9037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C2A8BD-50EA-4CF8-9461-E5DD44527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5" y="3625176"/>
            <a:ext cx="1911785" cy="30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10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1DED4E7-40F8-4F88-82CC-0572DA820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b="1" dirty="0"/>
              <a:t>Как работает стек</a:t>
            </a:r>
            <a:endParaRPr lang="en-US" altLang="ru-RU" sz="3200" b="1" dirty="0"/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82924F61-A58A-4DFC-8A7D-02B27A3C6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ru-RU" sz="1800"/>
          </a:p>
          <a:p>
            <a:pPr>
              <a:buFontTx/>
              <a:buNone/>
            </a:pPr>
            <a:endParaRPr lang="ru-RU" altLang="ru-RU" sz="1800"/>
          </a:p>
          <a:p>
            <a:pPr>
              <a:buFontTx/>
              <a:buNone/>
            </a:pPr>
            <a:endParaRPr lang="en-US" altLang="ru-RU" sz="1800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776F0C0B-C9D2-4E3C-901B-D52EDB2A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266825"/>
            <a:ext cx="61626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 игру, реализованную в лаб работе 19 добавить «руку Мидаса» - прикосновение к стене превращают всю стену в набор золотых элементов.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 золото превращаются ВСЕ ЭЛЕМЕНТЫ связанные друг с другом – вне зависимости от конфигурации стены.</a:t>
            </a: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6EAC4-E47D-43D3-8460-5375B48E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2936"/>
            <a:ext cx="3567833" cy="2808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37A38-C54B-44ED-944E-3CE6D2F8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06" y="2852936"/>
            <a:ext cx="36346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76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 (Код обслуживающий)</a:t>
            </a:r>
            <a:endParaRPr lang="en-US" alt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F89DA8-3371-43D9-806F-186C1783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412777"/>
            <a:ext cx="4608512" cy="1779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8C4FE7-AA0C-4FF6-833E-03628E4E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4005064"/>
            <a:ext cx="540158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* (Код превращения стены в золото)</a:t>
            </a:r>
            <a:endParaRPr lang="en-US" alt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EFCB7E-7F48-4BEE-A8E0-80315E43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14340"/>
            <a:ext cx="600158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97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/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</a:t>
            </a:r>
            <a:r>
              <a:rPr lang="en-US" altLang="ru-RU" sz="3200" dirty="0"/>
              <a:t>8</a:t>
            </a:r>
            <a:r>
              <a:rPr lang="ru-RU" altLang="ru-RU" sz="3200" dirty="0"/>
              <a:t>.2*</a:t>
            </a:r>
            <a:endParaRPr lang="en-US" altLang="ru-RU" sz="3200" dirty="0"/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Выполнить трассировку в отладчике </a:t>
            </a:r>
            <a:r>
              <a:rPr lang="en-US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VS</a:t>
            </a: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 заливки небольшой стены при помощи добавленной функции </a:t>
            </a:r>
          </a:p>
          <a:p>
            <a:pPr>
              <a:buNone/>
            </a:pPr>
            <a:r>
              <a:rPr lang="sv-SE" sz="1800" dirty="0">
                <a:latin typeface="Consolas" panose="020B0609020204030204" pitchFamily="49" charset="0"/>
              </a:rPr>
              <a:t>void doMidasHand(int i, int j) </a:t>
            </a:r>
            <a:endParaRPr lang="ru-RU" altLang="ru-RU" sz="2000" dirty="0"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6EAC4-E47D-43D3-8460-5375B48E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52936"/>
            <a:ext cx="3567833" cy="2808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237A38-C54B-44ED-944E-3CE6D2F8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06" y="2852936"/>
            <a:ext cx="36346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7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</a:t>
            </a:r>
            <a:endParaRPr lang="en-US" altLang="ru-RU" sz="32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FDFBB29-2C63-4AF6-9030-620BF8602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295456" cy="113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Реализовать бинарный поиск в отсортированном массиве.</a:t>
            </a:r>
          </a:p>
          <a:p>
            <a:pPr>
              <a:buNone/>
            </a:pPr>
            <a:r>
              <a:rPr lang="ru-RU" altLang="ru-RU" sz="2000" dirty="0">
                <a:solidFill>
                  <a:srgbClr val="0000FF"/>
                </a:solidFill>
                <a:latin typeface="Consolas" panose="020B0609020204030204" pitchFamily="49" charset="0"/>
              </a:rPr>
              <a:t>Необходимо реализовать его двумя способами – итерационно и рекурсивно.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6B402-17E7-4434-8520-1822F489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704948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2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(2)</a:t>
            </a:r>
            <a:endParaRPr lang="en-US" alt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D4310F-004A-4B7D-9885-D2058907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6799746" cy="54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4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</a:t>
            </a:r>
            <a:r>
              <a:rPr lang="en-US" altLang="ru-RU" sz="3200" dirty="0"/>
              <a:t>3</a:t>
            </a:r>
            <a:r>
              <a:rPr lang="ru-RU" altLang="ru-RU" sz="3200" dirty="0"/>
              <a:t>)</a:t>
            </a:r>
            <a:endParaRPr lang="en-US" alt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357B5E-18D8-4FF2-A932-AFC71C20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03235"/>
            <a:ext cx="5363495" cy="52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2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/>
              <a:t>Задача 9** (4)</a:t>
            </a:r>
            <a:endParaRPr lang="en-US" alt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FEEF53-A49B-431E-B965-3B440A2C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2" y="1124744"/>
            <a:ext cx="578119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8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/>
              <a:t>Доделать задачи 1-9. </a:t>
            </a:r>
            <a:r>
              <a:rPr lang="en-US" sz="2000" dirty="0"/>
              <a:t> (</a:t>
            </a:r>
            <a:r>
              <a:rPr lang="ru-RU" sz="2000" dirty="0"/>
              <a:t>7** и 9** - необязательная задача </a:t>
            </a:r>
            <a:r>
              <a:rPr lang="en-US" sz="2000" dirty="0"/>
              <a:t>)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FontTx/>
              <a:buAutoNum type="arabicPeriod"/>
            </a:pPr>
            <a:r>
              <a:rPr lang="ru-RU" sz="2000" dirty="0" err="1"/>
              <a:t>Прорешать</a:t>
            </a:r>
            <a:r>
              <a:rPr lang="ru-RU" sz="2000" dirty="0"/>
              <a:t> ВРУЧНУЮ задачи ЕГЭ - решение должно быть записано ОТ РУКИ в тетради</a:t>
            </a:r>
            <a:r>
              <a:rPr lang="en-US" sz="2000" dirty="0"/>
              <a:t>/</a:t>
            </a:r>
            <a:r>
              <a:rPr lang="ru-RU" sz="2000" dirty="0"/>
              <a:t>отчете.</a:t>
            </a:r>
            <a:r>
              <a:rPr lang="en-US" sz="2000" dirty="0"/>
              <a:t> (</a:t>
            </a:r>
            <a:r>
              <a:rPr lang="ru-RU" sz="2000" dirty="0"/>
              <a:t>задачи 4, 5, 6 и 7** (необязательная)).</a:t>
            </a:r>
          </a:p>
          <a:p>
            <a:pPr marL="457200" indent="-4572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015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ЛР24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Познакомились с работой рекурсивных функций.</a:t>
            </a:r>
          </a:p>
          <a:p>
            <a:pPr marL="457200" indent="-457200">
              <a:buFontTx/>
              <a:buAutoNum type="arabicPeriod"/>
            </a:pPr>
            <a:r>
              <a:rPr lang="ru-RU" sz="2300" dirty="0"/>
              <a:t>Создали несколько рекурсивных функций.</a:t>
            </a:r>
          </a:p>
          <a:p>
            <a:pPr marL="457200" indent="-457200">
              <a:buAutoNum type="arabicPeriod"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222381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4A052-FEC2-4B54-A655-83173E6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Стек вызовов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7F2C37-8CB9-4344-9EBC-82532B55C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764704"/>
            <a:ext cx="6211167" cy="21815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6630B-FE78-C145-C29D-181B049A4874}"/>
              </a:ext>
            </a:extLst>
          </p:cNvPr>
          <p:cNvSpPr txBox="1"/>
          <p:nvPr/>
        </p:nvSpPr>
        <p:spPr>
          <a:xfrm>
            <a:off x="647564" y="3068960"/>
            <a:ext cx="78488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Стек вызовов</a:t>
            </a:r>
            <a:r>
              <a:rPr lang="ru-RU" dirty="0"/>
              <a:t> (</a:t>
            </a:r>
            <a:r>
              <a:rPr lang="ru-RU" dirty="0" err="1"/>
              <a:t>call</a:t>
            </a:r>
            <a:r>
              <a:rPr lang="ru-RU" dirty="0"/>
              <a:t> </a:t>
            </a:r>
            <a:r>
              <a:rPr lang="ru-RU" dirty="0" err="1"/>
              <a:t>stack</a:t>
            </a:r>
            <a:r>
              <a:rPr lang="ru-RU" dirty="0"/>
              <a:t>) — стек, хранящий информацию для возврата управления из подпрограмм (функций) в программу или подпрограмму (при вложенных или рекурсивных вызовах).</a:t>
            </a:r>
          </a:p>
          <a:p>
            <a:r>
              <a:rPr lang="ru-RU" dirty="0"/>
              <a:t>При вызове подпрограммы в стек заносится </a:t>
            </a:r>
            <a:r>
              <a:rPr lang="ru-RU" b="1" dirty="0"/>
              <a:t>адрес возврата</a:t>
            </a:r>
            <a:r>
              <a:rPr lang="ru-RU" dirty="0"/>
              <a:t> — адрес в памяти следующей инструкции приостанавливаемой программы, а управление передается подпрограмме. При последующем вложенном или рекурсивном вызове в стек заносится очередной адрес возврата и так далее.</a:t>
            </a:r>
          </a:p>
          <a:p>
            <a:r>
              <a:rPr lang="ru-RU" dirty="0"/>
              <a:t>При возврате из подпрограммы адрес возврата снимается со стека, и управление передается на следующую инструкцию приостановленной программы (или подпрограммы).</a:t>
            </a:r>
          </a:p>
          <a:p>
            <a:endParaRPr lang="ru-RU" dirty="0">
              <a:hlinkClick r:id="rId3"/>
            </a:endParaRPr>
          </a:p>
          <a:p>
            <a:r>
              <a:rPr lang="ru-RU" dirty="0">
                <a:hlinkClick r:id="rId3"/>
              </a:rPr>
              <a:t>https://foxford.ru/wiki/informatika/stek-vyzovov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427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8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Фракталы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9" y="4060616"/>
            <a:ext cx="8610600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6" y="576352"/>
            <a:ext cx="312762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01" y="5405809"/>
            <a:ext cx="15811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11" y="5425083"/>
            <a:ext cx="17780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11" y="5425083"/>
            <a:ext cx="163195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61" y="5434226"/>
            <a:ext cx="1727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12" y="644937"/>
            <a:ext cx="2424856" cy="176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751" y="2488794"/>
            <a:ext cx="1240333" cy="154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84" y="615675"/>
            <a:ext cx="1772010" cy="176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" y="2492896"/>
            <a:ext cx="2304256" cy="146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86" y="644936"/>
            <a:ext cx="1655814" cy="173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1" y="5453276"/>
            <a:ext cx="17399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11" y="2744530"/>
            <a:ext cx="34417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72" y="2564904"/>
            <a:ext cx="1459296" cy="145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35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Cross(HDC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en-US" dirty="0"/>
              <a:t>	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RGB(0, 255, 0));</a:t>
            </a:r>
          </a:p>
          <a:p>
            <a:r>
              <a:rPr lang="en-US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  <a:endParaRPr lang="ru-RU" dirty="0"/>
          </a:p>
          <a:p>
            <a:r>
              <a:rPr lang="en-US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cy,</a:t>
            </a:r>
            <a:r>
              <a:rPr lang="en-US" b="1" dirty="0"/>
              <a:t> NULL);</a:t>
            </a:r>
          </a:p>
          <a:p>
            <a:r>
              <a:rPr lang="en-US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);</a:t>
            </a:r>
            <a:endParaRPr lang="ru-RU" b="1" dirty="0"/>
          </a:p>
          <a:p>
            <a:r>
              <a:rPr lang="en-US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NULL);</a:t>
            </a:r>
          </a:p>
          <a:p>
            <a:r>
              <a:rPr lang="en-US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  <a:endParaRPr lang="ru-RU" b="1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  <a:endParaRPr lang="en-US" b="1" dirty="0"/>
          </a:p>
          <a:p>
            <a:r>
              <a:rPr lang="ru-RU" dirty="0"/>
              <a:t>}</a:t>
            </a:r>
          </a:p>
          <a:p>
            <a:r>
              <a:rPr lang="ru-RU" sz="1600" dirty="0"/>
              <a:t> …</a:t>
            </a:r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Cross(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55787"/>
            <a:ext cx="3851920" cy="338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92696"/>
            <a:ext cx="2892127" cy="26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94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треугольника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Triangle(HDC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</a:t>
            </a:r>
            <a:r>
              <a:rPr lang="en-US" dirty="0"/>
              <a:t>,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ru-RU" dirty="0"/>
              <a:t>	</a:t>
            </a:r>
            <a:r>
              <a:rPr lang="en-US" dirty="0"/>
              <a:t>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ru-RU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RGB(0, 0, 255)); </a:t>
            </a:r>
          </a:p>
          <a:p>
            <a:r>
              <a:rPr lang="ru-RU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endParaRPr lang="ru-RU" dirty="0"/>
          </a:p>
          <a:p>
            <a:r>
              <a:rPr lang="ru-RU" b="1" dirty="0"/>
              <a:t>	</a:t>
            </a:r>
            <a:r>
              <a:rPr lang="en-US" b="1" dirty="0" err="1"/>
              <a:t>MoveToEx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NULL);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r>
              <a:rPr lang="ru-RU" b="1" dirty="0"/>
              <a:t>	</a:t>
            </a:r>
            <a:r>
              <a:rPr lang="en-US" b="1" dirty="0" err="1"/>
              <a:t>LineTo</a:t>
            </a:r>
            <a:r>
              <a:rPr lang="en-US" b="1" dirty="0"/>
              <a:t>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}</a:t>
            </a:r>
            <a:endParaRPr lang="en-US" dirty="0"/>
          </a:p>
          <a:p>
            <a:r>
              <a:rPr lang="ru-RU" sz="1600" dirty="0"/>
              <a:t>…</a:t>
            </a:r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Triangle(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91" y="3356992"/>
            <a:ext cx="3987346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4" y="548680"/>
            <a:ext cx="2666073" cy="271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679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54708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Circle(HDC 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int</a:t>
            </a:r>
            <a:r>
              <a:rPr lang="en-US" dirty="0">
                <a:solidFill>
                  <a:srgbClr val="00B050"/>
                </a:solidFill>
              </a:rPr>
              <a:t> cx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int</a:t>
            </a:r>
            <a:r>
              <a:rPr lang="en-US" dirty="0">
                <a:solidFill>
                  <a:srgbClr val="0070C0"/>
                </a:solidFill>
              </a:rPr>
              <a:t> cy,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size</a:t>
            </a:r>
            <a:r>
              <a:rPr lang="en-US" dirty="0"/>
              <a:t>) {</a:t>
            </a:r>
          </a:p>
          <a:p>
            <a:r>
              <a:rPr lang="ru-RU" dirty="0"/>
              <a:t>	</a:t>
            </a:r>
            <a:r>
              <a:rPr lang="en-US" dirty="0"/>
              <a:t>HPEN </a:t>
            </a:r>
            <a:r>
              <a:rPr lang="en-US" dirty="0" err="1"/>
              <a:t>hPen</a:t>
            </a:r>
            <a:r>
              <a:rPr lang="en-US" dirty="0"/>
              <a:t>;</a:t>
            </a:r>
          </a:p>
          <a:p>
            <a:r>
              <a:rPr lang="ru-RU" dirty="0"/>
              <a:t>	</a:t>
            </a:r>
            <a:r>
              <a:rPr lang="en-US" dirty="0" err="1"/>
              <a:t>hPen</a:t>
            </a:r>
            <a:r>
              <a:rPr lang="en-US" dirty="0"/>
              <a:t> = </a:t>
            </a:r>
            <a:r>
              <a:rPr lang="en-US" dirty="0" err="1"/>
              <a:t>CreatePen</a:t>
            </a:r>
            <a:r>
              <a:rPr lang="en-US" dirty="0"/>
              <a:t>(PS_SOLID, 2, RGB(255, 0, 0)); </a:t>
            </a:r>
          </a:p>
          <a:p>
            <a:r>
              <a:rPr lang="ru-RU" dirty="0"/>
              <a:t>	</a:t>
            </a:r>
            <a:r>
              <a:rPr lang="en-US" dirty="0" err="1"/>
              <a:t>SelectObject</a:t>
            </a:r>
            <a:r>
              <a:rPr lang="en-US" dirty="0"/>
              <a:t>(</a:t>
            </a:r>
            <a:r>
              <a:rPr lang="en-US" dirty="0" err="1"/>
              <a:t>hdc</a:t>
            </a:r>
            <a:r>
              <a:rPr lang="en-US" dirty="0"/>
              <a:t>, 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	</a:t>
            </a:r>
            <a:r>
              <a:rPr lang="en-US" b="1" dirty="0"/>
              <a:t>Ellipse(</a:t>
            </a:r>
            <a:r>
              <a:rPr lang="en-US" b="1" dirty="0" err="1"/>
              <a:t>hdc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 </a:t>
            </a:r>
            <a:r>
              <a:rPr lang="en-US" b="1" dirty="0"/>
              <a:t>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-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cx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cy</a:t>
            </a:r>
            <a:r>
              <a:rPr lang="en-US" b="1" dirty="0"/>
              <a:t> +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b="1" dirty="0"/>
              <a:t>);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en-US" dirty="0" err="1"/>
              <a:t>DeleteObject</a:t>
            </a:r>
            <a:r>
              <a:rPr lang="en-US" dirty="0"/>
              <a:t>(</a:t>
            </a:r>
            <a:r>
              <a:rPr lang="en-US" dirty="0" err="1"/>
              <a:t>hPen</a:t>
            </a:r>
            <a:r>
              <a:rPr lang="en-US" dirty="0"/>
              <a:t>);</a:t>
            </a:r>
          </a:p>
          <a:p>
            <a:r>
              <a:rPr lang="ru-RU" dirty="0"/>
              <a:t>}</a:t>
            </a:r>
            <a:endParaRPr lang="en-US" b="1" dirty="0"/>
          </a:p>
          <a:p>
            <a:r>
              <a:rPr lang="en-US" sz="1600" b="1" dirty="0"/>
              <a:t>…</a:t>
            </a:r>
            <a:r>
              <a:rPr lang="ru-RU" sz="1600" b="1" dirty="0"/>
              <a:t>	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 case WM_PAINT:</a:t>
            </a:r>
          </a:p>
          <a:p>
            <a:r>
              <a:rPr lang="ru-RU" sz="1600" dirty="0"/>
              <a:t>        {</a:t>
            </a:r>
          </a:p>
          <a:p>
            <a:r>
              <a:rPr lang="en-US" sz="1600" dirty="0"/>
              <a:t>            PAINTSTRUCT </a:t>
            </a:r>
            <a:r>
              <a:rPr lang="en-US" sz="1600" dirty="0" err="1"/>
              <a:t>ps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    HDC </a:t>
            </a:r>
            <a:r>
              <a:rPr lang="en-US" sz="1600" dirty="0" err="1"/>
              <a:t>hdc</a:t>
            </a:r>
            <a:r>
              <a:rPr lang="en-US" sz="1600" dirty="0"/>
              <a:t> = </a:t>
            </a:r>
            <a:r>
              <a:rPr lang="en-US" sz="1600" dirty="0" err="1"/>
              <a:t>BeginPaint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    // TODO: Добавьте сюда любой код прорисовки,</a:t>
            </a:r>
          </a:p>
          <a:p>
            <a:r>
              <a:rPr lang="ru-RU" sz="1600" dirty="0"/>
              <a:t>            // использующий HDC...</a:t>
            </a:r>
          </a:p>
          <a:p>
            <a:r>
              <a:rPr lang="ru-RU" sz="1600" dirty="0"/>
              <a:t>            </a:t>
            </a:r>
            <a:r>
              <a:rPr lang="en-US" sz="1600" b="1" dirty="0"/>
              <a:t>Circle(</a:t>
            </a:r>
            <a:r>
              <a:rPr lang="en-US" sz="1600" b="1" dirty="0" err="1"/>
              <a:t>hdc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B050"/>
                </a:solidFill>
              </a:rPr>
              <a:t>200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0070C0"/>
                </a:solidFill>
              </a:rPr>
              <a:t>160</a:t>
            </a:r>
            <a:r>
              <a:rPr lang="en-US" sz="1600" b="1" dirty="0"/>
              <a:t>, </a:t>
            </a:r>
            <a:r>
              <a:rPr lang="en-US" sz="1600" b="1" dirty="0">
                <a:solidFill>
                  <a:srgbClr val="7030A0"/>
                </a:solidFill>
              </a:rPr>
              <a:t>80</a:t>
            </a:r>
            <a:r>
              <a:rPr lang="en-US" sz="1600" b="1" dirty="0"/>
              <a:t>);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EndPaint</a:t>
            </a:r>
            <a:r>
              <a:rPr lang="en-US" sz="1600" dirty="0"/>
              <a:t>(</a:t>
            </a:r>
            <a:r>
              <a:rPr lang="en-US" sz="1600" dirty="0" err="1"/>
              <a:t>hWnd</a:t>
            </a:r>
            <a:r>
              <a:rPr lang="en-US" sz="1600" dirty="0"/>
              <a:t>, &amp;</a:t>
            </a:r>
            <a:r>
              <a:rPr lang="en-US" sz="1600" dirty="0" err="1"/>
              <a:t>ps</a:t>
            </a:r>
            <a:r>
              <a:rPr lang="en-US" sz="1600" dirty="0"/>
              <a:t>);</a:t>
            </a:r>
          </a:p>
          <a:p>
            <a:r>
              <a:rPr lang="ru-RU" sz="1600" dirty="0"/>
              <a:t>        }</a:t>
            </a:r>
          </a:p>
          <a:p>
            <a:r>
              <a:rPr lang="en-US" sz="1600" dirty="0"/>
              <a:t>        break;</a:t>
            </a:r>
            <a:endParaRPr 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92" y="3501008"/>
            <a:ext cx="3823325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50081"/>
            <a:ext cx="2595313" cy="253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128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271588"/>
            <a:ext cx="28575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37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60" y="1484784"/>
            <a:ext cx="6315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357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3C21FA-DA3D-4C3F-B5C4-11B94CE9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871180"/>
            <a:ext cx="7363853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9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Рекурсия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C55F5-D501-4AC6-9B55-5126243C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6" y="1024149"/>
            <a:ext cx="831648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62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2)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sz="2400" dirty="0"/>
              <a:t>…</a:t>
            </a:r>
            <a:endParaRPr lang="en-US" sz="2400" dirty="0"/>
          </a:p>
          <a:p>
            <a:pPr defTabSz="452438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case WM_PAINT: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{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PAINTSTRUCT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HDC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BeginPaint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 defTabSz="452438"/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defTabSz="452438"/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pPr defTabSz="452438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defTabSz="452438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EndPaint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 defTabSz="452438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69" y="3765525"/>
            <a:ext cx="3279331" cy="30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04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4A052-FEC2-4B54-A655-83173E6C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82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Записи активации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6630B-FE78-C145-C29D-181B049A4874}"/>
              </a:ext>
            </a:extLst>
          </p:cNvPr>
          <p:cNvSpPr txBox="1"/>
          <p:nvPr/>
        </p:nvSpPr>
        <p:spPr>
          <a:xfrm>
            <a:off x="447082" y="699055"/>
            <a:ext cx="8229600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hlinkClick r:id="rId2"/>
              </a:rPr>
              <a:t>https://wiki.livid.pp.ru/students/sp/lectures/f.html</a:t>
            </a:r>
            <a:r>
              <a:rPr lang="ru-RU" sz="1400" i="1" dirty="0"/>
              <a:t> </a:t>
            </a:r>
          </a:p>
          <a:p>
            <a:pPr indent="265113"/>
            <a:r>
              <a:rPr lang="ru-RU" dirty="0"/>
              <a:t>Говоря о выделении памяти на стеке, вызов процедуры принято называть активацией, а процедуры, которые в настоящий момент выполняются – активными.</a:t>
            </a:r>
          </a:p>
          <a:p>
            <a:pPr indent="265113"/>
            <a:r>
              <a:rPr lang="ru-RU" dirty="0"/>
              <a:t>Вызовы процедур и возвраты из них обычно управляются стеком, именуемым стеком управления. Каждая активная в настоящий момент процедура имеет </a:t>
            </a:r>
            <a:r>
              <a:rPr lang="ru-RU" b="1" dirty="0"/>
              <a:t>запись активации </a:t>
            </a:r>
            <a:r>
              <a:rPr lang="ru-RU" dirty="0"/>
              <a:t>на стеке. Записи активации также иногда называются </a:t>
            </a:r>
            <a:r>
              <a:rPr lang="ru-RU" b="1" dirty="0"/>
              <a:t>кадрами</a:t>
            </a:r>
            <a:r>
              <a:rPr lang="ru-RU" dirty="0"/>
              <a:t> или </a:t>
            </a:r>
            <a:r>
              <a:rPr lang="ru-RU" b="1" dirty="0"/>
              <a:t>фреймами</a:t>
            </a:r>
            <a:r>
              <a:rPr lang="ru-RU" dirty="0"/>
              <a:t>.</a:t>
            </a:r>
          </a:p>
          <a:p>
            <a:pPr indent="265113"/>
            <a:r>
              <a:rPr lang="ru-RU" dirty="0"/>
              <a:t>Содержимое записи активации будет варьироваться в зависимости от языка программирования, но вот (не исчерпывающий) </a:t>
            </a:r>
            <a:r>
              <a:rPr lang="ru-RU" u="sng" dirty="0"/>
              <a:t>список данных, которые могут находиться в записи активации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Область памяти для временных значений, которые не удаётся разместить в регистрах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/>
                </a:solidFill>
              </a:rPr>
              <a:t>Локальные</a:t>
            </a:r>
            <a:r>
              <a:rPr lang="ru-RU" sz="1600" dirty="0"/>
              <a:t> данные процедуры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Информация о состоянии машины перед вызовом процедуры. Обычно </a:t>
            </a:r>
            <a:r>
              <a:rPr lang="ru-RU" sz="1600" dirty="0">
                <a:solidFill>
                  <a:schemeClr val="accent5"/>
                </a:solidFill>
              </a:rPr>
              <a:t>включает </a:t>
            </a:r>
            <a:r>
              <a:rPr lang="ru-RU" sz="1600" b="1" dirty="0">
                <a:solidFill>
                  <a:schemeClr val="accent5"/>
                </a:solidFill>
              </a:rPr>
              <a:t>адрес возврата</a:t>
            </a:r>
            <a:r>
              <a:rPr lang="ru-RU" sz="1600" b="1" dirty="0"/>
              <a:t> </a:t>
            </a:r>
            <a:r>
              <a:rPr lang="ru-RU" sz="1600" dirty="0"/>
              <a:t>и содержимое регистров, которые используются в целевом коде данной процедуры и должны быть восстановлены при выходе.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Связь доступа – служебная информация, необходимая для доступа к нелокальным данным.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Связь управления – указатель на запись активации вызывающей процедуры.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Область памяти для </a:t>
            </a:r>
            <a:r>
              <a:rPr lang="ru-RU" sz="1600" b="1" dirty="0">
                <a:solidFill>
                  <a:schemeClr val="accent5"/>
                </a:solidFill>
              </a:rPr>
              <a:t>возвращаемого значения </a:t>
            </a:r>
            <a:r>
              <a:rPr lang="ru-RU" sz="1600" dirty="0"/>
              <a:t>(часто для большей эффективности значение возвращается в регистре)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/>
                </a:solidFill>
              </a:rPr>
              <a:t>Параметры вызова процедуры </a:t>
            </a:r>
            <a:r>
              <a:rPr lang="ru-RU" sz="1600" dirty="0"/>
              <a:t>(тоже для часто передаются в регистрах)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260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</a:t>
            </a:r>
            <a:r>
              <a:rPr lang="en-US" sz="2400" b="1" dirty="0"/>
              <a:t>if (size &lt; 10) </a:t>
            </a:r>
            <a:r>
              <a:rPr lang="en-US" sz="2400" dirty="0"/>
              <a:t>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90" y="3429000"/>
            <a:ext cx="33337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441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2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29000"/>
            <a:ext cx="31813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7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21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38575"/>
            <a:ext cx="38957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580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103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85" y="3789040"/>
            <a:ext cx="3305487" cy="306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690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рекурсивного креста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81401" y="98036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RecursiveCross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Cross(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 - size, cy, size / 2);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RecursiveCross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 + size, cy, size / 2);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b="1" dirty="0" err="1"/>
              <a:t>RecursiveCross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RecursiveCross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24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4220608"/>
            <a:ext cx="2644155" cy="26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6981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треугольника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Triangle(HDC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HPEN </a:t>
            </a:r>
            <a:r>
              <a:rPr lang="en-US" sz="2400" dirty="0" err="1"/>
              <a:t>hPen</a:t>
            </a:r>
            <a:r>
              <a:rPr lang="en-US" sz="2400" dirty="0"/>
              <a:t>;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hPen</a:t>
            </a:r>
            <a:r>
              <a:rPr lang="en-US" sz="2400" dirty="0"/>
              <a:t> = </a:t>
            </a:r>
            <a:r>
              <a:rPr lang="en-US" sz="2400" dirty="0" err="1"/>
              <a:t>CreatePen</a:t>
            </a:r>
            <a:r>
              <a:rPr lang="en-US" sz="2400" dirty="0"/>
              <a:t>(PS_SOLID, 2, RGB(0, 0, 255)); 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SelectObject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endParaRPr lang="ru-RU" sz="2400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MoveToEx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NULL);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LineTo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size);</a:t>
            </a:r>
          </a:p>
          <a:p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 err="1"/>
              <a:t>DeleteObject</a:t>
            </a:r>
            <a:r>
              <a:rPr lang="en-US" sz="2400" dirty="0"/>
              <a:t>(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b="1" dirty="0"/>
              <a:t>Triangle(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39" y="3645024"/>
            <a:ext cx="30194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0518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b="1" dirty="0"/>
              <a:t>	Triangle(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endParaRPr lang="ru-RU" sz="2400" b="1" dirty="0"/>
          </a:p>
          <a:p>
            <a:r>
              <a:rPr lang="en-US" sz="2400" b="1" dirty="0"/>
              <a:t>	if (size &lt; 10) {</a:t>
            </a:r>
          </a:p>
          <a:p>
            <a:r>
              <a:rPr lang="en-US" sz="2400" b="1" dirty="0"/>
              <a:t>		return;</a:t>
            </a:r>
          </a:p>
          <a:p>
            <a:r>
              <a:rPr lang="en-US" sz="2400" b="1" dirty="0"/>
              <a:t>	</a:t>
            </a:r>
            <a:r>
              <a:rPr lang="ru-RU" sz="2400" b="1" dirty="0"/>
              <a:t>}</a:t>
            </a:r>
          </a:p>
          <a:p>
            <a:endParaRPr lang="ru-RU" sz="2400" b="1" dirty="0"/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endParaRPr lang="ru-RU" sz="2400" dirty="0"/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88172"/>
            <a:ext cx="2611311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27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sp>
        <p:nvSpPr>
          <p:cNvPr id="23555" name="Text Box 4">
            <a:extLst>
              <a:ext uri="{FF2B5EF4-FFF2-40B4-BE49-F238E27FC236}">
                <a16:creationId xmlns:a16="http://schemas.microsoft.com/office/drawing/2014/main" id="{2B574AB8-ABAF-45ED-9DB7-60EF29CF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032750" cy="554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74688" indent="-260350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6638" indent="-207963" defTabSz="407988" eaLnBrk="0" hangingPunct="0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0975" indent="-206375" defTabSz="407988" eaLnBrk="0" hangingPunct="0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66900" indent="-207963" defTabSz="407988" eaLnBrk="0" hangingPunct="0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41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813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85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95700" indent="-207963" defTabSz="407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"C(%d)"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B(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x1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"Hello! It is main()!\n"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= 10;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A(x);</a:t>
            </a:r>
          </a:p>
          <a:p>
            <a:pPr>
              <a:buNone/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6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  <a:endParaRPr lang="ru-RU" sz="2400" b="1" dirty="0"/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301208"/>
            <a:ext cx="781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21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endParaRPr lang="ru-RU" sz="2400" dirty="0"/>
          </a:p>
          <a:p>
            <a:r>
              <a:rPr lang="en-US" sz="2400" dirty="0"/>
              <a:t>	</a:t>
            </a:r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  <a:endParaRPr lang="ru-RU" sz="2400" b="1" dirty="0"/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186622"/>
            <a:ext cx="2368622" cy="252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368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 с треугольником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Triangle(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  <a:endParaRPr lang="ru-RU" sz="2400" dirty="0"/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 err="1"/>
              <a:t>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55406"/>
            <a:ext cx="2736304" cy="27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040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Circle(HDC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ru-RU" sz="2400" dirty="0"/>
              <a:t>	</a:t>
            </a:r>
            <a:r>
              <a:rPr lang="en-US" sz="2400" dirty="0"/>
              <a:t>HPEN </a:t>
            </a:r>
            <a:r>
              <a:rPr lang="en-US" sz="2400" dirty="0" err="1"/>
              <a:t>hPen</a:t>
            </a:r>
            <a:r>
              <a:rPr lang="en-US" sz="2400" dirty="0"/>
              <a:t>;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hPen</a:t>
            </a:r>
            <a:r>
              <a:rPr lang="en-US" sz="2400" dirty="0"/>
              <a:t> = </a:t>
            </a:r>
            <a:r>
              <a:rPr lang="en-US" sz="2400" dirty="0" err="1"/>
              <a:t>CreatePen</a:t>
            </a:r>
            <a:r>
              <a:rPr lang="en-US" sz="2400" dirty="0"/>
              <a:t>(PS_SOLID, 2, RGB(255, 0, 0)); </a:t>
            </a:r>
          </a:p>
          <a:p>
            <a:r>
              <a:rPr lang="ru-RU" sz="2400" dirty="0"/>
              <a:t>	</a:t>
            </a:r>
            <a:r>
              <a:rPr lang="en-US" sz="2400" dirty="0" err="1"/>
              <a:t>SelectObject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	</a:t>
            </a:r>
            <a:r>
              <a:rPr lang="en-US" sz="2400" b="1" dirty="0"/>
              <a:t>Ellipse(</a:t>
            </a:r>
            <a:r>
              <a:rPr lang="en-US" sz="2400" b="1" dirty="0" err="1"/>
              <a:t>hdc</a:t>
            </a:r>
            <a:r>
              <a:rPr lang="en-US" sz="2400" b="1" dirty="0"/>
              <a:t>, cx - size, cy - size, cx + size, cy + size);</a:t>
            </a:r>
          </a:p>
          <a:p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 err="1"/>
              <a:t>DeleteObject</a:t>
            </a:r>
            <a:r>
              <a:rPr lang="en-US" sz="2400" dirty="0"/>
              <a:t>(</a:t>
            </a:r>
            <a:r>
              <a:rPr lang="en-US" sz="2400" dirty="0" err="1"/>
              <a:t>hPen</a:t>
            </a:r>
            <a:r>
              <a:rPr lang="en-US" sz="2400" dirty="0"/>
              <a:t>);</a:t>
            </a:r>
          </a:p>
          <a:p>
            <a:r>
              <a:rPr lang="ru-RU" sz="2400" dirty="0"/>
              <a:t>}</a:t>
            </a:r>
            <a:endParaRPr lang="en-US" sz="2400" b="1" dirty="0"/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b="1" dirty="0"/>
              <a:t>Circle(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89040"/>
            <a:ext cx="30384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6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b="1" dirty="0"/>
              <a:t>	Circle(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r>
              <a:rPr lang="en-US" sz="2400" b="1" dirty="0"/>
              <a:t>	</a:t>
            </a:r>
          </a:p>
          <a:p>
            <a:r>
              <a:rPr lang="en-US" sz="2400" b="1" dirty="0"/>
              <a:t>	if (size &lt; 10) {</a:t>
            </a:r>
          </a:p>
          <a:p>
            <a:r>
              <a:rPr lang="en-US" sz="2400" b="1" dirty="0"/>
              <a:t>		return;</a:t>
            </a:r>
          </a:p>
          <a:p>
            <a:r>
              <a:rPr lang="en-US" sz="2400" b="1" dirty="0"/>
              <a:t>	</a:t>
            </a:r>
            <a:r>
              <a:rPr lang="ru-RU" sz="2400" b="1" dirty="0"/>
              <a:t>}</a:t>
            </a:r>
          </a:p>
          <a:p>
            <a:endParaRPr lang="ru-RU" sz="2400" b="1" dirty="0"/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dirty="0"/>
              <a:t>}</a:t>
            </a:r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200, 160, 80);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46" y="3909295"/>
            <a:ext cx="2716731" cy="275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271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45024"/>
            <a:ext cx="36576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735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43500"/>
            <a:ext cx="3203848" cy="312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48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окружности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r>
              <a:rPr lang="en-US" sz="2400" dirty="0"/>
              <a:t>	Circle(</a:t>
            </a:r>
            <a:r>
              <a:rPr lang="en-US" sz="2400" dirty="0" err="1"/>
              <a:t>hdc</a:t>
            </a:r>
            <a:r>
              <a:rPr lang="en-US" sz="2400" dirty="0"/>
              <a:t>, cx, cy, size);	</a:t>
            </a:r>
          </a:p>
          <a:p>
            <a:r>
              <a:rPr lang="en-US" sz="2400" dirty="0"/>
              <a:t>	if (size &lt; 10)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en-US" sz="2400" b="1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</a:p>
          <a:p>
            <a:r>
              <a:rPr lang="en-US" sz="2400" b="1" dirty="0"/>
              <a:t>…</a:t>
            </a:r>
            <a:r>
              <a:rPr lang="ru-RU" sz="2400" b="1" dirty="0"/>
              <a:t>	</a:t>
            </a:r>
            <a:endParaRPr lang="en-US" sz="2400" b="1" dirty="0"/>
          </a:p>
          <a:p>
            <a:endParaRPr lang="en-US" sz="2400" dirty="0"/>
          </a:p>
          <a:p>
            <a:endParaRPr lang="ru-RU" sz="2400" dirty="0"/>
          </a:p>
          <a:p>
            <a:r>
              <a:rPr lang="en-US" sz="2400" dirty="0" err="1"/>
              <a:t>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074088"/>
            <a:ext cx="2771800" cy="275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066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20" y="980728"/>
            <a:ext cx="62007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08" y="3721844"/>
            <a:ext cx="6248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414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IndirectRecursiveCircle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size);</a:t>
            </a:r>
          </a:p>
          <a:p>
            <a:r>
              <a:rPr lang="en-US" sz="2400" dirty="0"/>
              <a:t>void </a:t>
            </a:r>
            <a:r>
              <a:rPr lang="en-US" sz="2400" dirty="0" err="1"/>
              <a:t>IndirectRecursiveTriangle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size);</a:t>
            </a:r>
          </a:p>
          <a:p>
            <a:endParaRPr lang="ru-RU" sz="2400" dirty="0"/>
          </a:p>
          <a:p>
            <a:r>
              <a:rPr lang="en-US" sz="2400" b="1" dirty="0"/>
              <a:t>void 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(HDC 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 cx, </a:t>
            </a:r>
            <a:r>
              <a:rPr lang="en-US" sz="2400" b="1" dirty="0" err="1"/>
              <a:t>int</a:t>
            </a:r>
            <a:r>
              <a:rPr lang="en-US" sz="2400" b="1" dirty="0"/>
              <a:t> cy, </a:t>
            </a:r>
            <a:r>
              <a:rPr lang="en-US" sz="2400" b="1" dirty="0" err="1"/>
              <a:t>int</a:t>
            </a:r>
            <a:r>
              <a:rPr lang="en-US" sz="2400" b="1" dirty="0"/>
              <a:t> size) {</a:t>
            </a:r>
          </a:p>
          <a:p>
            <a:r>
              <a:rPr lang="ru-RU" sz="2400" b="1" dirty="0"/>
              <a:t>	</a:t>
            </a:r>
            <a:r>
              <a:rPr lang="en-US" sz="2400" b="1" dirty="0"/>
              <a:t>Circle(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  <a:endParaRPr lang="ru-RU" sz="2400" b="1" dirty="0"/>
          </a:p>
          <a:p>
            <a:endParaRPr lang="en-US" sz="2400" b="1" dirty="0"/>
          </a:p>
          <a:p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r>
              <a:rPr lang="ru-RU" sz="2400" dirty="0"/>
              <a:t>	}</a:t>
            </a:r>
          </a:p>
          <a:p>
            <a:endParaRPr lang="ru-RU" sz="2400" dirty="0"/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+ size, size / 2);</a:t>
            </a:r>
          </a:p>
          <a:p>
            <a:r>
              <a:rPr lang="ru-RU" sz="2400" b="1" dirty="0"/>
              <a:t>	</a:t>
            </a:r>
            <a:r>
              <a:rPr lang="en-US" sz="2400" b="1" dirty="0" err="1"/>
              <a:t>IndirectRecursiveTriangle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cy, size / 2);</a:t>
            </a:r>
          </a:p>
          <a:p>
            <a:r>
              <a:rPr lang="ru-RU" sz="2400" dirty="0"/>
              <a:t>}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348880"/>
            <a:ext cx="2047851" cy="211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7FD4BBD-544A-4357-998D-67507D7E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5600"/>
            <a:ext cx="8228013" cy="558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0" tIns="35268" rIns="0" bIns="0">
            <a:normAutofit fontScale="90000"/>
          </a:bodyPr>
          <a:lstStyle/>
          <a:p>
            <a:pPr algn="l" defTabSz="449263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3200" dirty="0">
                <a:solidFill>
                  <a:schemeClr val="accent1"/>
                </a:solidFill>
              </a:rPr>
              <a:t>Что содержит стек на каждом из уровней? (</a:t>
            </a:r>
            <a:r>
              <a:rPr lang="en-US" altLang="ru-RU" sz="3200" dirty="0">
                <a:solidFill>
                  <a:schemeClr val="accent1"/>
                </a:solidFill>
              </a:rPr>
              <a:t>main</a:t>
            </a:r>
            <a:r>
              <a:rPr lang="ru-RU" altLang="ru-RU" sz="3200" dirty="0">
                <a:solidFill>
                  <a:schemeClr val="accent1"/>
                </a:solidFill>
              </a:rPr>
              <a:t>)</a:t>
            </a:r>
            <a:endParaRPr lang="en-US" altLang="ru-RU" sz="3200" dirty="0">
              <a:solidFill>
                <a:schemeClr val="accen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928AD4-5595-3C12-33CB-AB7CAF5A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92369"/>
            <a:ext cx="5616624" cy="55549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BA10A-B240-B398-6662-747005A3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50" y="2420888"/>
            <a:ext cx="4699429" cy="25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78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</a:t>
            </a:r>
            <a:r>
              <a:rPr lang="en-US" sz="3200" b="1" dirty="0"/>
              <a:t> (2)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void </a:t>
            </a:r>
            <a:r>
              <a:rPr lang="en-US" sz="2400" dirty="0" err="1"/>
              <a:t>IndirectRecursiveTriangle</a:t>
            </a:r>
            <a:r>
              <a:rPr lang="en-US" sz="2400" dirty="0"/>
              <a:t>(HDC </a:t>
            </a:r>
            <a:r>
              <a:rPr lang="en-US" sz="2400" dirty="0" err="1"/>
              <a:t>hdc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cx, </a:t>
            </a:r>
            <a:r>
              <a:rPr lang="en-US" sz="2400" dirty="0" err="1"/>
              <a:t>int</a:t>
            </a:r>
            <a:r>
              <a:rPr lang="en-US" sz="2400" dirty="0"/>
              <a:t> cy, </a:t>
            </a:r>
            <a:r>
              <a:rPr lang="en-US" sz="2400" dirty="0" err="1"/>
              <a:t>int</a:t>
            </a:r>
            <a:r>
              <a:rPr lang="en-US" sz="2400" dirty="0"/>
              <a:t> size) {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/>
              <a:t>Triangle(</a:t>
            </a:r>
            <a:r>
              <a:rPr lang="en-US" sz="2400" b="1" dirty="0" err="1"/>
              <a:t>hdc</a:t>
            </a:r>
            <a:r>
              <a:rPr lang="en-US" sz="2400" b="1" dirty="0"/>
              <a:t>, cx, cy, size);</a:t>
            </a:r>
          </a:p>
          <a:p>
            <a:pPr lvl="1"/>
            <a:r>
              <a:rPr lang="ru-RU" sz="2400" dirty="0"/>
              <a:t>	</a:t>
            </a:r>
            <a:r>
              <a:rPr lang="en-US" sz="2400" dirty="0"/>
              <a:t>if (size &lt; 10) {</a:t>
            </a:r>
          </a:p>
          <a:p>
            <a:pPr lvl="1"/>
            <a:r>
              <a:rPr lang="ru-RU" sz="2400" dirty="0"/>
              <a:t>		</a:t>
            </a:r>
            <a:r>
              <a:rPr lang="en-US" sz="2400" dirty="0"/>
              <a:t>return;</a:t>
            </a:r>
          </a:p>
          <a:p>
            <a:pPr lvl="1"/>
            <a:r>
              <a:rPr lang="ru-RU" sz="2400" dirty="0"/>
              <a:t>	}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cx, cy - size, size / 3);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+ size, cy + size, size / 3);</a:t>
            </a:r>
          </a:p>
          <a:p>
            <a:pPr lvl="1"/>
            <a:r>
              <a:rPr lang="ru-RU" sz="2400" b="1" dirty="0"/>
              <a:t>	</a:t>
            </a:r>
            <a:r>
              <a:rPr lang="en-US" sz="2400" b="1" dirty="0" err="1"/>
              <a:t>IndirectRecursiveCircle</a:t>
            </a:r>
            <a:r>
              <a:rPr lang="en-US" sz="2400" b="1" dirty="0"/>
              <a:t>(</a:t>
            </a:r>
            <a:r>
              <a:rPr lang="en-US" sz="2400" b="1" dirty="0" err="1"/>
              <a:t>hdc</a:t>
            </a:r>
            <a:r>
              <a:rPr lang="en-US" sz="2400" b="1" dirty="0"/>
              <a:t>, cx - size, cy + size, size / 3);</a:t>
            </a:r>
          </a:p>
          <a:p>
            <a:pPr lvl="1"/>
            <a:r>
              <a:rPr lang="ru-RU" sz="2400" dirty="0"/>
              <a:t>}</a:t>
            </a:r>
            <a:r>
              <a:rPr lang="ru-RU" sz="2400" b="1" dirty="0"/>
              <a:t>	</a:t>
            </a:r>
            <a:endParaRPr lang="en-US" sz="2400" b="1" dirty="0"/>
          </a:p>
          <a:p>
            <a:r>
              <a:rPr lang="en-US" sz="2400" dirty="0"/>
              <a:t>…</a:t>
            </a:r>
          </a:p>
          <a:p>
            <a:endParaRPr lang="ru-RU" sz="2400" dirty="0"/>
          </a:p>
          <a:p>
            <a:r>
              <a:rPr lang="en-US" sz="2400" dirty="0" err="1"/>
              <a:t>IndirectRecursiveCircle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46463"/>
            <a:ext cx="2915816" cy="30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469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Косвенная рекурсия</a:t>
            </a:r>
            <a:r>
              <a:rPr lang="en-US" sz="3200" b="1" dirty="0"/>
              <a:t> (3)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  <a:p>
            <a:r>
              <a:rPr lang="en-US" sz="2400" dirty="0" err="1"/>
              <a:t>IndirectRecursiveCircle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IndirectRecursiveTriangle</a:t>
            </a:r>
            <a:r>
              <a:rPr lang="en-US" sz="2400" dirty="0"/>
              <a:t>(</a:t>
            </a:r>
            <a:r>
              <a:rPr lang="en-US" sz="2400" dirty="0" err="1"/>
              <a:t>hdc</a:t>
            </a:r>
            <a:r>
              <a:rPr lang="en-US" sz="2400" dirty="0"/>
              <a:t>, 200, 160, 80);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44" y="620688"/>
            <a:ext cx="2915816" cy="30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12" y="4005064"/>
            <a:ext cx="2976767" cy="288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134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3142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5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Фракталы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66795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Рисование рекурсивной фигуры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692696"/>
            <a:ext cx="82089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void RecursiveImage1_1(HDC </a:t>
            </a:r>
            <a:r>
              <a:rPr lang="en-US" sz="2400" b="1" dirty="0" err="1"/>
              <a:t>hdc</a:t>
            </a:r>
            <a:r>
              <a:rPr lang="en-US" sz="2400" b="1" dirty="0"/>
              <a:t>, </a:t>
            </a:r>
            <a:r>
              <a:rPr lang="en-US" sz="2400" b="1" dirty="0" err="1"/>
              <a:t>int</a:t>
            </a:r>
            <a:r>
              <a:rPr lang="en-US" sz="2400" b="1" dirty="0"/>
              <a:t> cx, </a:t>
            </a:r>
            <a:r>
              <a:rPr lang="en-US" sz="2400" b="1" dirty="0" err="1"/>
              <a:t>int</a:t>
            </a:r>
            <a:r>
              <a:rPr lang="en-US" sz="2400" b="1" dirty="0"/>
              <a:t> cy, </a:t>
            </a:r>
            <a:r>
              <a:rPr lang="en-US" sz="2400" b="1" dirty="0" err="1"/>
              <a:t>int</a:t>
            </a:r>
            <a:r>
              <a:rPr lang="en-US" sz="2400" b="1" dirty="0"/>
              <a:t> size) {</a:t>
            </a:r>
          </a:p>
          <a:p>
            <a:r>
              <a:rPr lang="en-US" sz="2400" dirty="0"/>
              <a:t>	Image1(</a:t>
            </a:r>
            <a:r>
              <a:rPr lang="en-US" sz="2400" dirty="0" err="1"/>
              <a:t>hdc</a:t>
            </a:r>
            <a:r>
              <a:rPr lang="en-US" sz="2400" dirty="0"/>
              <a:t>, cx, cy, size);</a:t>
            </a:r>
          </a:p>
          <a:p>
            <a:r>
              <a:rPr lang="en-US" sz="2400" dirty="0"/>
              <a:t>	if (size &lt; 20) {</a:t>
            </a:r>
          </a:p>
          <a:p>
            <a:r>
              <a:rPr lang="en-US" sz="2400" dirty="0"/>
              <a:t>		return;</a:t>
            </a:r>
          </a:p>
          <a:p>
            <a:r>
              <a:rPr lang="en-US" sz="2400" dirty="0"/>
              <a:t>	</a:t>
            </a:r>
            <a:r>
              <a:rPr lang="ru-RU" sz="2400" dirty="0"/>
              <a:t>}</a:t>
            </a:r>
          </a:p>
          <a:p>
            <a:r>
              <a:rPr lang="en-US" sz="2400" b="1" dirty="0"/>
              <a:t>	RecursiveImage1_1(</a:t>
            </a:r>
            <a:r>
              <a:rPr lang="en-US" sz="2400" b="1" dirty="0" err="1"/>
              <a:t>hdc</a:t>
            </a:r>
            <a:r>
              <a:rPr lang="en-US" sz="2400" b="1" dirty="0"/>
              <a:t>, cx - size, cy - size, size / 2);</a:t>
            </a:r>
          </a:p>
          <a:p>
            <a:r>
              <a:rPr lang="ru-RU" sz="2400" dirty="0"/>
              <a:t>}</a:t>
            </a:r>
            <a:endParaRPr lang="en-US" sz="2400" dirty="0"/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case WM_PAINT: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PAINTSTRUCT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HDC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BeginPaint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ru-RU" sz="1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RecursiveImage1_1 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hdc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200, 160, 80);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EndPaint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hWnd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       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break;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73016"/>
            <a:ext cx="2095284" cy="2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935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1. Нарисуйте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1682845" cy="180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79308"/>
            <a:ext cx="1669545" cy="19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12" y="1379308"/>
            <a:ext cx="1787234" cy="19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6" y="4581128"/>
            <a:ext cx="1635166" cy="185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1683283" cy="188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04455"/>
            <a:ext cx="1375620" cy="174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604455"/>
            <a:ext cx="1673869" cy="19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3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3285356" cy="399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820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92896"/>
            <a:ext cx="2035775" cy="247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08720"/>
            <a:ext cx="50611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93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</a:t>
            </a:r>
            <a:endParaRPr lang="ru-RU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08720"/>
            <a:ext cx="50611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92896"/>
            <a:ext cx="2153136" cy="252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4888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Image2 </a:t>
            </a:r>
            <a:r>
              <a:rPr lang="ru-RU" sz="3200" b="1" dirty="0"/>
              <a:t>рекурсивный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61002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5" y="3429000"/>
            <a:ext cx="55911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35050"/>
            <a:ext cx="2711272" cy="338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2315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17096</TotalTime>
  <Words>7134</Words>
  <Application>Microsoft Office PowerPoint</Application>
  <PresentationFormat>Экран (4:3)</PresentationFormat>
  <Paragraphs>1138</Paragraphs>
  <Slides>112</Slides>
  <Notes>47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112</vt:i4>
      </vt:variant>
    </vt:vector>
  </HeadingPairs>
  <TitlesOfParts>
    <vt:vector size="113" baseType="lpstr">
      <vt:lpstr>Тема Office</vt:lpstr>
      <vt:lpstr>Курс «Основы программирования» Власенко Олег Федосович SimbirSoft</vt:lpstr>
      <vt:lpstr>Зачем нужны подпрограммы?</vt:lpstr>
      <vt:lpstr>Зачем нужны подпрограммы?</vt:lpstr>
      <vt:lpstr>Стек (Stack)</vt:lpstr>
      <vt:lpstr>Как работает стек</vt:lpstr>
      <vt:lpstr>Стек вызовов</vt:lpstr>
      <vt:lpstr>Записи активации</vt:lpstr>
      <vt:lpstr>Что содержит стек на каждом из уровней? </vt:lpstr>
      <vt:lpstr>Что содержит стек на каждом из уровней? (main)</vt:lpstr>
      <vt:lpstr>Что содержит стек на каждом из уровней? (A)</vt:lpstr>
      <vt:lpstr>Что содержит стек на каждом из уровней? (B)</vt:lpstr>
      <vt:lpstr>Что содержит стек на каждом из уровней? (C)</vt:lpstr>
      <vt:lpstr>Что содержит стек на каждом из уровней? </vt:lpstr>
      <vt:lpstr>Рекурсия</vt:lpstr>
      <vt:lpstr>“Факториал” – что это такое</vt:lpstr>
      <vt:lpstr>Факториал</vt:lpstr>
      <vt:lpstr>Факториал – трассировка (отладка!)</vt:lpstr>
      <vt:lpstr>Факториал – рекурсивная реализация</vt:lpstr>
      <vt:lpstr>Факториал – трассировка (отладка!) (1)</vt:lpstr>
      <vt:lpstr>Факториал – трассировка (отладка!) (2)</vt:lpstr>
      <vt:lpstr>Факториал – трассировка (отладка!) (3)</vt:lpstr>
      <vt:lpstr>Факториал – трассировка (отладка!) (4)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Факториал – трассировка</vt:lpstr>
      <vt:lpstr>Презентация PowerPoint</vt:lpstr>
      <vt:lpstr>Простейшие рекурсивные функции</vt:lpstr>
      <vt:lpstr>Формы простейших рекурсивных функций</vt:lpstr>
      <vt:lpstr>Простейшие рекурсивные функции</vt:lpstr>
      <vt:lpstr>Презентация PowerPoint</vt:lpstr>
      <vt:lpstr>Лабораторная работа №24</vt:lpstr>
      <vt:lpstr>Задача 1</vt:lpstr>
      <vt:lpstr>Задача 2</vt:lpstr>
      <vt:lpstr>Простейшие рекурсивные функции</vt:lpstr>
      <vt:lpstr>Задача 3</vt:lpstr>
      <vt:lpstr>Задача 4* (по мотивам ЕГЭ)</vt:lpstr>
      <vt:lpstr>Задача 5* (по мотивам ЕГЭ)</vt:lpstr>
      <vt:lpstr>Задача 6* (по мотивам ЕГЭ)</vt:lpstr>
      <vt:lpstr>Задача 7** (по мотивам ЕГЭ)</vt:lpstr>
      <vt:lpstr>Задача 8*</vt:lpstr>
      <vt:lpstr>Задача 8* (Код обслуживающий)</vt:lpstr>
      <vt:lpstr>Задача 8* (Код превращения стены в золото)</vt:lpstr>
      <vt:lpstr>Задача 8.2*</vt:lpstr>
      <vt:lpstr>Задача 9**</vt:lpstr>
      <vt:lpstr>Задача 9** (2)</vt:lpstr>
      <vt:lpstr>Задача 9** (3)</vt:lpstr>
      <vt:lpstr>Задача 9** (4)</vt:lpstr>
      <vt:lpstr>Домашнее задание</vt:lpstr>
      <vt:lpstr>ИТОГО по ЛР24</vt:lpstr>
      <vt:lpstr>Презентация PowerPoint</vt:lpstr>
      <vt:lpstr>Фракталы</vt:lpstr>
      <vt:lpstr>Рисование креста</vt:lpstr>
      <vt:lpstr>Рисование треугольника</vt:lpstr>
      <vt:lpstr>Рисование окружности</vt:lpstr>
      <vt:lpstr>Рекурсия</vt:lpstr>
      <vt:lpstr>Рекурсия</vt:lpstr>
      <vt:lpstr>Рекурсия</vt:lpstr>
      <vt:lpstr>Рекурсия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рекурсивного креста</vt:lpstr>
      <vt:lpstr>Рисование треугольника</vt:lpstr>
      <vt:lpstr>Рисование рекурсивной фигуры с треугольником</vt:lpstr>
      <vt:lpstr>Рисование рекурсивной фигуры с треугольником</vt:lpstr>
      <vt:lpstr>Рисование рекурсивной фигуры с треугольником</vt:lpstr>
      <vt:lpstr>Рисование рекурсивной фигуры с треугольником</vt:lpstr>
      <vt:lpstr>Рисование окружности</vt:lpstr>
      <vt:lpstr>Рисование рекурсивной окружности</vt:lpstr>
      <vt:lpstr>Рисование рекурсивной окружности</vt:lpstr>
      <vt:lpstr>Рисование рекурсивной окружности</vt:lpstr>
      <vt:lpstr>Рисование рекурсивной окружности</vt:lpstr>
      <vt:lpstr>Косвенная рекурсия </vt:lpstr>
      <vt:lpstr>Косвенная рекурсия (1)</vt:lpstr>
      <vt:lpstr>Косвенная рекурсия (2)</vt:lpstr>
      <vt:lpstr>Косвенная рекурсия (3)</vt:lpstr>
      <vt:lpstr>Презентация PowerPoint</vt:lpstr>
      <vt:lpstr>Лабораторная работа №25</vt:lpstr>
      <vt:lpstr>Рисование рекурсивной фигуры</vt:lpstr>
      <vt:lpstr>Задача 1. Нарисуйте</vt:lpstr>
      <vt:lpstr>Image2</vt:lpstr>
      <vt:lpstr>Image2</vt:lpstr>
      <vt:lpstr>Image2</vt:lpstr>
      <vt:lpstr>Image2 рекурсивный </vt:lpstr>
      <vt:lpstr>Задача 2 - нарисуйте</vt:lpstr>
      <vt:lpstr>Image3</vt:lpstr>
      <vt:lpstr>Image3 рекурсивный </vt:lpstr>
      <vt:lpstr>Задача 3 - нарисуйте</vt:lpstr>
      <vt:lpstr>Image4</vt:lpstr>
      <vt:lpstr>Image4 рекурсивный </vt:lpstr>
      <vt:lpstr>Задача 4 - нарисуйте</vt:lpstr>
      <vt:lpstr>Варианты фракталов</vt:lpstr>
      <vt:lpstr>Домашнее задание</vt:lpstr>
      <vt:lpstr>Источники информации</vt:lpstr>
      <vt:lpstr>ИТОГО по ЛР25</vt:lpstr>
      <vt:lpstr>Презентация PowerPoint</vt:lpstr>
      <vt:lpstr>ИТОГО по лекции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379</cp:revision>
  <dcterms:created xsi:type="dcterms:W3CDTF">2015-09-02T18:56:24Z</dcterms:created>
  <dcterms:modified xsi:type="dcterms:W3CDTF">2022-12-09T20:49:56Z</dcterms:modified>
</cp:coreProperties>
</file>